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sldIdLst>
    <p:sldId id="269" r:id="rId2"/>
    <p:sldId id="271" r:id="rId3"/>
    <p:sldId id="282" r:id="rId4"/>
    <p:sldId id="285" r:id="rId5"/>
    <p:sldId id="257" r:id="rId6"/>
    <p:sldId id="280" r:id="rId7"/>
    <p:sldId id="274" r:id="rId8"/>
    <p:sldId id="258" r:id="rId9"/>
    <p:sldId id="279" r:id="rId10"/>
    <p:sldId id="275" r:id="rId11"/>
    <p:sldId id="273" r:id="rId12"/>
    <p:sldId id="259" r:id="rId13"/>
    <p:sldId id="260" r:id="rId14"/>
    <p:sldId id="261" r:id="rId15"/>
    <p:sldId id="262" r:id="rId16"/>
    <p:sldId id="284" r:id="rId17"/>
    <p:sldId id="278" r:id="rId18"/>
    <p:sldId id="277" r:id="rId19"/>
    <p:sldId id="264" r:id="rId20"/>
    <p:sldId id="272" r:id="rId21"/>
    <p:sldId id="281" r:id="rId22"/>
    <p:sldId id="283" r:id="rId23"/>
  </p:sldIdLst>
  <p:sldSz cx="12192000" cy="6858000"/>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68613" autoAdjust="0"/>
  </p:normalViewPr>
  <p:slideViewPr>
    <p:cSldViewPr snapToGrid="0">
      <p:cViewPr varScale="1">
        <p:scale>
          <a:sx n="37" d="100"/>
          <a:sy n="37" d="100"/>
        </p:scale>
        <p:origin x="968" y="3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22413ADB-9A67-4E50-B747-78C8A71FAE99}" type="doc">
      <dgm:prSet loTypeId="urn:microsoft.com/office/officeart/2005/8/layout/hierarchy2" loCatId="hierarchy" qsTypeId="urn:microsoft.com/office/officeart/2005/8/quickstyle/simple1" qsCatId="simple" csTypeId="urn:microsoft.com/office/officeart/2005/8/colors/accent1_2" csCatId="accent1" phldr="1"/>
      <dgm:spPr/>
      <dgm:t>
        <a:bodyPr/>
        <a:lstStyle/>
        <a:p>
          <a:endParaRPr lang="nl-NL"/>
        </a:p>
      </dgm:t>
    </dgm:pt>
    <dgm:pt modelId="{DD2B3813-269D-4FD2-A0A3-46C3C803BCEF}">
      <dgm:prSet phldrT="[Tekst]"/>
      <dgm:spPr/>
      <dgm:t>
        <a:bodyPr/>
        <a:lstStyle/>
        <a:p>
          <a:r>
            <a:rPr lang="nl-NL" dirty="0" smtClean="0"/>
            <a:t>Voerhoeveelheid</a:t>
          </a:r>
          <a:endParaRPr lang="nl-NL" dirty="0"/>
        </a:p>
      </dgm:t>
    </dgm:pt>
    <dgm:pt modelId="{89BAE7A3-413E-4363-9F16-DA983FBA3825}" type="parTrans" cxnId="{0708CDB9-4B21-4219-B830-29C5C5DEB8D2}">
      <dgm:prSet/>
      <dgm:spPr/>
      <dgm:t>
        <a:bodyPr/>
        <a:lstStyle/>
        <a:p>
          <a:endParaRPr lang="nl-NL"/>
        </a:p>
      </dgm:t>
    </dgm:pt>
    <dgm:pt modelId="{B3079C01-348E-4F06-AF2F-0F9D1D463AB0}" type="sibTrans" cxnId="{0708CDB9-4B21-4219-B830-29C5C5DEB8D2}">
      <dgm:prSet/>
      <dgm:spPr/>
      <dgm:t>
        <a:bodyPr/>
        <a:lstStyle/>
        <a:p>
          <a:endParaRPr lang="nl-NL"/>
        </a:p>
      </dgm:t>
    </dgm:pt>
    <dgm:pt modelId="{359A0EF1-55D4-4F0A-AC04-F2630D8B64D3}">
      <dgm:prSet phldrT="[Tekst]"/>
      <dgm:spPr/>
      <dgm:t>
        <a:bodyPr/>
        <a:lstStyle/>
        <a:p>
          <a:r>
            <a:rPr lang="nl-NL" dirty="0" smtClean="0"/>
            <a:t>Voeding</a:t>
          </a:r>
          <a:endParaRPr lang="nl-NL" dirty="0"/>
        </a:p>
      </dgm:t>
    </dgm:pt>
    <dgm:pt modelId="{0AE21A94-FB9F-4972-9800-A37B26C6ACA9}" type="parTrans" cxnId="{D6D90C40-0AB5-4789-8183-7F268E662ADC}">
      <dgm:prSet/>
      <dgm:spPr/>
      <dgm:t>
        <a:bodyPr/>
        <a:lstStyle/>
        <a:p>
          <a:endParaRPr lang="nl-NL"/>
        </a:p>
      </dgm:t>
    </dgm:pt>
    <dgm:pt modelId="{EF96BDB9-CFFC-435D-A059-2909BF5A4944}" type="sibTrans" cxnId="{D6D90C40-0AB5-4789-8183-7F268E662ADC}">
      <dgm:prSet/>
      <dgm:spPr/>
      <dgm:t>
        <a:bodyPr/>
        <a:lstStyle/>
        <a:p>
          <a:endParaRPr lang="nl-NL"/>
        </a:p>
      </dgm:t>
    </dgm:pt>
    <dgm:pt modelId="{3CAE7E34-A27F-4D18-BC53-05BAFA96161B}">
      <dgm:prSet phldrT="[Tekst]"/>
      <dgm:spPr/>
      <dgm:t>
        <a:bodyPr/>
        <a:lstStyle/>
        <a:p>
          <a:r>
            <a:rPr lang="nl-NL" dirty="0" smtClean="0"/>
            <a:t>Dier</a:t>
          </a:r>
          <a:endParaRPr lang="nl-NL" dirty="0"/>
        </a:p>
      </dgm:t>
    </dgm:pt>
    <dgm:pt modelId="{CC363B29-E274-4B3E-9286-534DC1A255CB}" type="parTrans" cxnId="{4DA180F0-7F11-4FA3-A62C-D0AD09070F56}">
      <dgm:prSet/>
      <dgm:spPr/>
      <dgm:t>
        <a:bodyPr/>
        <a:lstStyle/>
        <a:p>
          <a:endParaRPr lang="nl-NL"/>
        </a:p>
      </dgm:t>
    </dgm:pt>
    <dgm:pt modelId="{61341548-9D16-4005-9D36-0291242330EB}" type="sibTrans" cxnId="{4DA180F0-7F11-4FA3-A62C-D0AD09070F56}">
      <dgm:prSet/>
      <dgm:spPr/>
      <dgm:t>
        <a:bodyPr/>
        <a:lstStyle/>
        <a:p>
          <a:endParaRPr lang="nl-NL"/>
        </a:p>
      </dgm:t>
    </dgm:pt>
    <dgm:pt modelId="{FED6449E-F685-4CAD-B23A-566394D05E9C}" type="pres">
      <dgm:prSet presAssocID="{22413ADB-9A67-4E50-B747-78C8A71FAE99}" presName="diagram" presStyleCnt="0">
        <dgm:presLayoutVars>
          <dgm:chPref val="1"/>
          <dgm:dir val="rev"/>
          <dgm:animOne val="branch"/>
          <dgm:animLvl val="lvl"/>
          <dgm:resizeHandles val="exact"/>
        </dgm:presLayoutVars>
      </dgm:prSet>
      <dgm:spPr/>
      <dgm:t>
        <a:bodyPr/>
        <a:lstStyle/>
        <a:p>
          <a:endParaRPr lang="nl-NL"/>
        </a:p>
      </dgm:t>
    </dgm:pt>
    <dgm:pt modelId="{3EFCA52C-74A4-48C1-91B4-F7A7E48FC15A}" type="pres">
      <dgm:prSet presAssocID="{DD2B3813-269D-4FD2-A0A3-46C3C803BCEF}" presName="root1" presStyleCnt="0"/>
      <dgm:spPr/>
    </dgm:pt>
    <dgm:pt modelId="{38FE183E-F93F-45F5-85E3-5EEB570A8334}" type="pres">
      <dgm:prSet presAssocID="{DD2B3813-269D-4FD2-A0A3-46C3C803BCEF}" presName="LevelOneTextNode" presStyleLbl="node0" presStyleIdx="0" presStyleCnt="1" custLinFactNeighborX="-1435" custLinFactNeighborY="8730">
        <dgm:presLayoutVars>
          <dgm:chPref val="3"/>
        </dgm:presLayoutVars>
      </dgm:prSet>
      <dgm:spPr/>
      <dgm:t>
        <a:bodyPr/>
        <a:lstStyle/>
        <a:p>
          <a:endParaRPr lang="nl-NL"/>
        </a:p>
      </dgm:t>
    </dgm:pt>
    <dgm:pt modelId="{30FC37CB-E993-4BD4-8752-69301EF0DD14}" type="pres">
      <dgm:prSet presAssocID="{DD2B3813-269D-4FD2-A0A3-46C3C803BCEF}" presName="level2hierChild" presStyleCnt="0"/>
      <dgm:spPr/>
    </dgm:pt>
    <dgm:pt modelId="{1F859375-4F8B-47FE-84D6-0C35EFC3EAE7}" type="pres">
      <dgm:prSet presAssocID="{0AE21A94-FB9F-4972-9800-A37B26C6ACA9}" presName="conn2-1" presStyleLbl="parChTrans1D2" presStyleIdx="0" presStyleCnt="2"/>
      <dgm:spPr/>
      <dgm:t>
        <a:bodyPr/>
        <a:lstStyle/>
        <a:p>
          <a:endParaRPr lang="nl-NL"/>
        </a:p>
      </dgm:t>
    </dgm:pt>
    <dgm:pt modelId="{FE9D9158-6F29-4D6F-B619-F7FCE36EA5C7}" type="pres">
      <dgm:prSet presAssocID="{0AE21A94-FB9F-4972-9800-A37B26C6ACA9}" presName="connTx" presStyleLbl="parChTrans1D2" presStyleIdx="0" presStyleCnt="2"/>
      <dgm:spPr/>
      <dgm:t>
        <a:bodyPr/>
        <a:lstStyle/>
        <a:p>
          <a:endParaRPr lang="nl-NL"/>
        </a:p>
      </dgm:t>
    </dgm:pt>
    <dgm:pt modelId="{71C63DB3-38A7-451C-B186-8BA3926DD2D6}" type="pres">
      <dgm:prSet presAssocID="{359A0EF1-55D4-4F0A-AC04-F2630D8B64D3}" presName="root2" presStyleCnt="0"/>
      <dgm:spPr/>
    </dgm:pt>
    <dgm:pt modelId="{4CB80B22-8711-42EE-8F59-2F8441493408}" type="pres">
      <dgm:prSet presAssocID="{359A0EF1-55D4-4F0A-AC04-F2630D8B64D3}" presName="LevelTwoTextNode" presStyleLbl="node2" presStyleIdx="0" presStyleCnt="2" custLinFactX="-33048" custLinFactNeighborX="-100000" custLinFactNeighborY="4683">
        <dgm:presLayoutVars>
          <dgm:chPref val="3"/>
        </dgm:presLayoutVars>
      </dgm:prSet>
      <dgm:spPr/>
      <dgm:t>
        <a:bodyPr/>
        <a:lstStyle/>
        <a:p>
          <a:endParaRPr lang="nl-NL"/>
        </a:p>
      </dgm:t>
    </dgm:pt>
    <dgm:pt modelId="{7382FB64-0704-4DF0-8D75-7009067C4D79}" type="pres">
      <dgm:prSet presAssocID="{359A0EF1-55D4-4F0A-AC04-F2630D8B64D3}" presName="level3hierChild" presStyleCnt="0"/>
      <dgm:spPr/>
    </dgm:pt>
    <dgm:pt modelId="{A57084FA-1B6E-44CA-84A1-480214AAD6A3}" type="pres">
      <dgm:prSet presAssocID="{CC363B29-E274-4B3E-9286-534DC1A255CB}" presName="conn2-1" presStyleLbl="parChTrans1D2" presStyleIdx="1" presStyleCnt="2"/>
      <dgm:spPr/>
      <dgm:t>
        <a:bodyPr/>
        <a:lstStyle/>
        <a:p>
          <a:endParaRPr lang="nl-NL"/>
        </a:p>
      </dgm:t>
    </dgm:pt>
    <dgm:pt modelId="{77F7A820-48E7-428B-8B45-D3AFF88C7A3D}" type="pres">
      <dgm:prSet presAssocID="{CC363B29-E274-4B3E-9286-534DC1A255CB}" presName="connTx" presStyleLbl="parChTrans1D2" presStyleIdx="1" presStyleCnt="2"/>
      <dgm:spPr/>
      <dgm:t>
        <a:bodyPr/>
        <a:lstStyle/>
        <a:p>
          <a:endParaRPr lang="nl-NL"/>
        </a:p>
      </dgm:t>
    </dgm:pt>
    <dgm:pt modelId="{6393B68D-C162-4578-886C-6D8F1E25FF81}" type="pres">
      <dgm:prSet presAssocID="{3CAE7E34-A27F-4D18-BC53-05BAFA96161B}" presName="root2" presStyleCnt="0"/>
      <dgm:spPr/>
    </dgm:pt>
    <dgm:pt modelId="{2026854E-837C-479A-87AC-A3AA87D49473}" type="pres">
      <dgm:prSet presAssocID="{3CAE7E34-A27F-4D18-BC53-05BAFA96161B}" presName="LevelTwoTextNode" presStyleLbl="node2" presStyleIdx="1" presStyleCnt="2" custLinFactX="-31425" custLinFactNeighborX="-100000" custLinFactNeighborY="5408">
        <dgm:presLayoutVars>
          <dgm:chPref val="3"/>
        </dgm:presLayoutVars>
      </dgm:prSet>
      <dgm:spPr/>
      <dgm:t>
        <a:bodyPr/>
        <a:lstStyle/>
        <a:p>
          <a:endParaRPr lang="nl-NL"/>
        </a:p>
      </dgm:t>
    </dgm:pt>
    <dgm:pt modelId="{692CD466-F38E-4CC2-8885-FF0F0198BFB9}" type="pres">
      <dgm:prSet presAssocID="{3CAE7E34-A27F-4D18-BC53-05BAFA96161B}" presName="level3hierChild" presStyleCnt="0"/>
      <dgm:spPr/>
    </dgm:pt>
  </dgm:ptLst>
  <dgm:cxnLst>
    <dgm:cxn modelId="{0708CDB9-4B21-4219-B830-29C5C5DEB8D2}" srcId="{22413ADB-9A67-4E50-B747-78C8A71FAE99}" destId="{DD2B3813-269D-4FD2-A0A3-46C3C803BCEF}" srcOrd="0" destOrd="0" parTransId="{89BAE7A3-413E-4363-9F16-DA983FBA3825}" sibTransId="{B3079C01-348E-4F06-AF2F-0F9D1D463AB0}"/>
    <dgm:cxn modelId="{4DA180F0-7F11-4FA3-A62C-D0AD09070F56}" srcId="{DD2B3813-269D-4FD2-A0A3-46C3C803BCEF}" destId="{3CAE7E34-A27F-4D18-BC53-05BAFA96161B}" srcOrd="1" destOrd="0" parTransId="{CC363B29-E274-4B3E-9286-534DC1A255CB}" sibTransId="{61341548-9D16-4005-9D36-0291242330EB}"/>
    <dgm:cxn modelId="{47056D05-103D-4519-94D8-B6B16601201E}" type="presOf" srcId="{CC363B29-E274-4B3E-9286-534DC1A255CB}" destId="{A57084FA-1B6E-44CA-84A1-480214AAD6A3}" srcOrd="0" destOrd="0" presId="urn:microsoft.com/office/officeart/2005/8/layout/hierarchy2"/>
    <dgm:cxn modelId="{D6D90C40-0AB5-4789-8183-7F268E662ADC}" srcId="{DD2B3813-269D-4FD2-A0A3-46C3C803BCEF}" destId="{359A0EF1-55D4-4F0A-AC04-F2630D8B64D3}" srcOrd="0" destOrd="0" parTransId="{0AE21A94-FB9F-4972-9800-A37B26C6ACA9}" sibTransId="{EF96BDB9-CFFC-435D-A059-2909BF5A4944}"/>
    <dgm:cxn modelId="{D793584D-A8C6-4038-AD69-B8076AE7F6C8}" type="presOf" srcId="{359A0EF1-55D4-4F0A-AC04-F2630D8B64D3}" destId="{4CB80B22-8711-42EE-8F59-2F8441493408}" srcOrd="0" destOrd="0" presId="urn:microsoft.com/office/officeart/2005/8/layout/hierarchy2"/>
    <dgm:cxn modelId="{3DC4C7CE-28D2-4585-A2A0-A8FBE1E984F4}" type="presOf" srcId="{CC363B29-E274-4B3E-9286-534DC1A255CB}" destId="{77F7A820-48E7-428B-8B45-D3AFF88C7A3D}" srcOrd="1" destOrd="0" presId="urn:microsoft.com/office/officeart/2005/8/layout/hierarchy2"/>
    <dgm:cxn modelId="{6B065246-29EA-47BF-8089-8F28796278A6}" type="presOf" srcId="{DD2B3813-269D-4FD2-A0A3-46C3C803BCEF}" destId="{38FE183E-F93F-45F5-85E3-5EEB570A8334}" srcOrd="0" destOrd="0" presId="urn:microsoft.com/office/officeart/2005/8/layout/hierarchy2"/>
    <dgm:cxn modelId="{D9483878-ABB0-4313-B3D1-226198C5B900}" type="presOf" srcId="{0AE21A94-FB9F-4972-9800-A37B26C6ACA9}" destId="{1F859375-4F8B-47FE-84D6-0C35EFC3EAE7}" srcOrd="0" destOrd="0" presId="urn:microsoft.com/office/officeart/2005/8/layout/hierarchy2"/>
    <dgm:cxn modelId="{67939D8E-E173-4F9D-8E94-F388509EF46D}" type="presOf" srcId="{22413ADB-9A67-4E50-B747-78C8A71FAE99}" destId="{FED6449E-F685-4CAD-B23A-566394D05E9C}" srcOrd="0" destOrd="0" presId="urn:microsoft.com/office/officeart/2005/8/layout/hierarchy2"/>
    <dgm:cxn modelId="{58018E9E-5BCA-419F-8480-E23AF5A11668}" type="presOf" srcId="{0AE21A94-FB9F-4972-9800-A37B26C6ACA9}" destId="{FE9D9158-6F29-4D6F-B619-F7FCE36EA5C7}" srcOrd="1" destOrd="0" presId="urn:microsoft.com/office/officeart/2005/8/layout/hierarchy2"/>
    <dgm:cxn modelId="{A54E0774-0A40-409A-BBEF-D8F40F27F4EF}" type="presOf" srcId="{3CAE7E34-A27F-4D18-BC53-05BAFA96161B}" destId="{2026854E-837C-479A-87AC-A3AA87D49473}" srcOrd="0" destOrd="0" presId="urn:microsoft.com/office/officeart/2005/8/layout/hierarchy2"/>
    <dgm:cxn modelId="{B67536C8-91E7-43F8-BBEA-10B4CB57384D}" type="presParOf" srcId="{FED6449E-F685-4CAD-B23A-566394D05E9C}" destId="{3EFCA52C-74A4-48C1-91B4-F7A7E48FC15A}" srcOrd="0" destOrd="0" presId="urn:microsoft.com/office/officeart/2005/8/layout/hierarchy2"/>
    <dgm:cxn modelId="{75FD630D-5BED-43BC-94F8-368C5D61F280}" type="presParOf" srcId="{3EFCA52C-74A4-48C1-91B4-F7A7E48FC15A}" destId="{38FE183E-F93F-45F5-85E3-5EEB570A8334}" srcOrd="0" destOrd="0" presId="urn:microsoft.com/office/officeart/2005/8/layout/hierarchy2"/>
    <dgm:cxn modelId="{685BA26F-E98B-4077-A106-47762418E8F4}" type="presParOf" srcId="{3EFCA52C-74A4-48C1-91B4-F7A7E48FC15A}" destId="{30FC37CB-E993-4BD4-8752-69301EF0DD14}" srcOrd="1" destOrd="0" presId="urn:microsoft.com/office/officeart/2005/8/layout/hierarchy2"/>
    <dgm:cxn modelId="{AA112458-FA98-4019-BB2D-EBDE3243966F}" type="presParOf" srcId="{30FC37CB-E993-4BD4-8752-69301EF0DD14}" destId="{1F859375-4F8B-47FE-84D6-0C35EFC3EAE7}" srcOrd="0" destOrd="0" presId="urn:microsoft.com/office/officeart/2005/8/layout/hierarchy2"/>
    <dgm:cxn modelId="{EC61F60A-7033-4472-A5D7-6ED1B986B825}" type="presParOf" srcId="{1F859375-4F8B-47FE-84D6-0C35EFC3EAE7}" destId="{FE9D9158-6F29-4D6F-B619-F7FCE36EA5C7}" srcOrd="0" destOrd="0" presId="urn:microsoft.com/office/officeart/2005/8/layout/hierarchy2"/>
    <dgm:cxn modelId="{C2DB199F-DC2E-4ED4-BDEC-B70370C71671}" type="presParOf" srcId="{30FC37CB-E993-4BD4-8752-69301EF0DD14}" destId="{71C63DB3-38A7-451C-B186-8BA3926DD2D6}" srcOrd="1" destOrd="0" presId="urn:microsoft.com/office/officeart/2005/8/layout/hierarchy2"/>
    <dgm:cxn modelId="{0E435D8D-2261-4F16-91CD-BD444B9A2AC7}" type="presParOf" srcId="{71C63DB3-38A7-451C-B186-8BA3926DD2D6}" destId="{4CB80B22-8711-42EE-8F59-2F8441493408}" srcOrd="0" destOrd="0" presId="urn:microsoft.com/office/officeart/2005/8/layout/hierarchy2"/>
    <dgm:cxn modelId="{C7760DF5-53DB-4687-A555-5F9C8CC6FD80}" type="presParOf" srcId="{71C63DB3-38A7-451C-B186-8BA3926DD2D6}" destId="{7382FB64-0704-4DF0-8D75-7009067C4D79}" srcOrd="1" destOrd="0" presId="urn:microsoft.com/office/officeart/2005/8/layout/hierarchy2"/>
    <dgm:cxn modelId="{6C617085-A141-40EA-99D7-A30647811533}" type="presParOf" srcId="{30FC37CB-E993-4BD4-8752-69301EF0DD14}" destId="{A57084FA-1B6E-44CA-84A1-480214AAD6A3}" srcOrd="2" destOrd="0" presId="urn:microsoft.com/office/officeart/2005/8/layout/hierarchy2"/>
    <dgm:cxn modelId="{A234AFD4-375F-4BA7-BD23-AEEAB6E00361}" type="presParOf" srcId="{A57084FA-1B6E-44CA-84A1-480214AAD6A3}" destId="{77F7A820-48E7-428B-8B45-D3AFF88C7A3D}" srcOrd="0" destOrd="0" presId="urn:microsoft.com/office/officeart/2005/8/layout/hierarchy2"/>
    <dgm:cxn modelId="{7DCDB744-DF18-467F-9EE2-CC8983C7F4BE}" type="presParOf" srcId="{30FC37CB-E993-4BD4-8752-69301EF0DD14}" destId="{6393B68D-C162-4578-886C-6D8F1E25FF81}" srcOrd="3" destOrd="0" presId="urn:microsoft.com/office/officeart/2005/8/layout/hierarchy2"/>
    <dgm:cxn modelId="{5E5664B6-B979-4B9B-9206-8D9BA73B36AD}" type="presParOf" srcId="{6393B68D-C162-4578-886C-6D8F1E25FF81}" destId="{2026854E-837C-479A-87AC-A3AA87D49473}" srcOrd="0" destOrd="0" presId="urn:microsoft.com/office/officeart/2005/8/layout/hierarchy2"/>
    <dgm:cxn modelId="{23713EDD-61BA-4D7A-A546-921310965603}" type="presParOf" srcId="{6393B68D-C162-4578-886C-6D8F1E25FF81}" destId="{692CD466-F38E-4CC2-8885-FF0F0198BFB9}" srcOrd="1" destOrd="0" presId="urn:microsoft.com/office/officeart/2005/8/layout/hierarchy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8FE183E-F93F-45F5-85E3-5EEB570A8334}">
      <dsp:nvSpPr>
        <dsp:cNvPr id="0" name=""/>
        <dsp:cNvSpPr/>
      </dsp:nvSpPr>
      <dsp:spPr>
        <a:xfrm>
          <a:off x="4691752" y="2011586"/>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Voerhoeveelheid</a:t>
          </a:r>
          <a:endParaRPr lang="nl-NL" sz="3600" kern="1200" dirty="0"/>
        </a:p>
      </dsp:txBody>
      <dsp:txXfrm>
        <a:off x="4741271" y="2061105"/>
        <a:ext cx="3282337" cy="1591649"/>
      </dsp:txXfrm>
    </dsp:sp>
    <dsp:sp modelId="{1F859375-4F8B-47FE-84D6-0C35EFC3EAE7}">
      <dsp:nvSpPr>
        <dsp:cNvPr id="0" name=""/>
        <dsp:cNvSpPr/>
      </dsp:nvSpPr>
      <dsp:spPr>
        <a:xfrm rot="13107181">
          <a:off x="3199923" y="2308565"/>
          <a:ext cx="1673280" cy="56162"/>
        </a:xfrm>
        <a:custGeom>
          <a:avLst/>
          <a:gdLst/>
          <a:ahLst/>
          <a:cxnLst/>
          <a:rect l="0" t="0" r="0" b="0"/>
          <a:pathLst>
            <a:path>
              <a:moveTo>
                <a:pt x="0" y="28081"/>
              </a:moveTo>
              <a:lnTo>
                <a:pt x="1673280" y="28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nl-NL" sz="500" kern="1200"/>
        </a:p>
      </dsp:txBody>
      <dsp:txXfrm rot="10800000">
        <a:off x="3994731" y="2294814"/>
        <a:ext cx="83664" cy="83664"/>
      </dsp:txXfrm>
    </dsp:sp>
    <dsp:sp modelId="{4CB80B22-8711-42EE-8F59-2F8441493408}">
      <dsp:nvSpPr>
        <dsp:cNvPr id="0" name=""/>
        <dsp:cNvSpPr/>
      </dsp:nvSpPr>
      <dsp:spPr>
        <a:xfrm>
          <a:off x="0" y="971019"/>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Voeding</a:t>
          </a:r>
          <a:endParaRPr lang="nl-NL" sz="3600" kern="1200" dirty="0"/>
        </a:p>
      </dsp:txBody>
      <dsp:txXfrm>
        <a:off x="49519" y="1020538"/>
        <a:ext cx="3282337" cy="1591649"/>
      </dsp:txXfrm>
    </dsp:sp>
    <dsp:sp modelId="{A57084FA-1B6E-44CA-84A1-480214AAD6A3}">
      <dsp:nvSpPr>
        <dsp:cNvPr id="0" name=""/>
        <dsp:cNvSpPr/>
      </dsp:nvSpPr>
      <dsp:spPr>
        <a:xfrm rot="8702739">
          <a:off x="3237171" y="3286839"/>
          <a:ext cx="1598783" cy="56162"/>
        </a:xfrm>
        <a:custGeom>
          <a:avLst/>
          <a:gdLst/>
          <a:ahLst/>
          <a:cxnLst/>
          <a:rect l="0" t="0" r="0" b="0"/>
          <a:pathLst>
            <a:path>
              <a:moveTo>
                <a:pt x="0" y="28081"/>
              </a:moveTo>
              <a:lnTo>
                <a:pt x="1598783" y="28081"/>
              </a:lnTo>
            </a:path>
          </a:pathLst>
        </a:custGeom>
        <a:noFill/>
        <a:ln w="12700" cap="flat" cmpd="sng" algn="ctr">
          <a:solidFill>
            <a:schemeClr val="accent1">
              <a:shade val="6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nl-NL" sz="500" kern="1200"/>
        </a:p>
      </dsp:txBody>
      <dsp:txXfrm rot="10800000">
        <a:off x="3996594" y="3274951"/>
        <a:ext cx="79939" cy="79939"/>
      </dsp:txXfrm>
    </dsp:sp>
    <dsp:sp modelId="{2026854E-837C-479A-87AC-A3AA87D49473}">
      <dsp:nvSpPr>
        <dsp:cNvPr id="0" name=""/>
        <dsp:cNvSpPr/>
      </dsp:nvSpPr>
      <dsp:spPr>
        <a:xfrm>
          <a:off x="0" y="2927567"/>
          <a:ext cx="3381375" cy="1690687"/>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2860" tIns="22860" rIns="22860" bIns="22860" numCol="1" spcCol="1270" anchor="ctr" anchorCtr="0">
          <a:noAutofit/>
        </a:bodyPr>
        <a:lstStyle/>
        <a:p>
          <a:pPr lvl="0" algn="ctr" defTabSz="1600200">
            <a:lnSpc>
              <a:spcPct val="90000"/>
            </a:lnSpc>
            <a:spcBef>
              <a:spcPct val="0"/>
            </a:spcBef>
            <a:spcAft>
              <a:spcPct val="35000"/>
            </a:spcAft>
          </a:pPr>
          <a:r>
            <a:rPr lang="nl-NL" sz="3600" kern="1200" dirty="0" smtClean="0"/>
            <a:t>Dier</a:t>
          </a:r>
          <a:endParaRPr lang="nl-NL" sz="3600" kern="1200" dirty="0"/>
        </a:p>
      </dsp:txBody>
      <dsp:txXfrm>
        <a:off x="49519" y="2977086"/>
        <a:ext cx="3282337" cy="1591649"/>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2">
  <dgm:title val=""/>
  <dgm:desc val=""/>
  <dgm:catLst>
    <dgm:cat type="hierarchy" pri="5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diagram">
    <dgm:varLst>
      <dgm:chPref val="1"/>
      <dgm:dir/>
      <dgm:animOne val="branch"/>
      <dgm:animLvl val="lvl"/>
      <dgm:resizeHandles val="exact"/>
    </dgm:varLst>
    <dgm:choose name="Name0">
      <dgm:if name="Name1" func="var" arg="dir" op="equ" val="norm">
        <dgm:alg type="hierChild">
          <dgm:param type="linDir" val="fromT"/>
          <dgm:param type="chAlign" val="l"/>
        </dgm:alg>
      </dgm:if>
      <dgm:else name="Name2">
        <dgm:alg type="hierChild">
          <dgm:param type="linDir" val="fromT"/>
          <dgm:param type="chAlign" val="r"/>
        </dgm:alg>
      </dgm:else>
    </dgm:choose>
    <dgm:shape xmlns:r="http://schemas.openxmlformats.org/officeDocument/2006/relationships" r:blip="">
      <dgm:adjLst/>
    </dgm:shape>
    <dgm:presOf/>
    <dgm:constrLst>
      <dgm:constr type="h" for="des" ptType="node" refType="h"/>
      <dgm:constr type="w" for="des" ptType="node" refType="h" refFor="des" refPtType="node" fact="2"/>
      <dgm:constr type="sibSp" refType="h" refFor="des" refPtType="node" op="equ" fact="0.15"/>
      <dgm:constr type="sibSp" for="des" forName="level2hierChild" refType="h" refFor="des" refPtType="node" op="equ" fact="0.15"/>
      <dgm:constr type="sibSp" for="des" forName="level3hierChild" refType="h" refFor="des" refPtType="node" op="equ" fact="0.15"/>
      <dgm:constr type="sp" for="des" forName="root1" refType="w" refFor="des" refPtType="node" fact="0.4"/>
      <dgm:constr type="sp" for="des" forName="root2" refType="sp" refFor="des" refForName="root1" op="equ"/>
      <dgm:constr type="primFontSz" for="des" ptType="node" op="equ" val="65"/>
      <dgm:constr type="primFontSz" for="des" forName="connTx" op="equ" val="55"/>
      <dgm:constr type="primFontSz" for="des" forName="connTx" refType="primFontSz" refFor="des" refPtType="node" op="lte" fact="0.8"/>
    </dgm:constrLst>
    <dgm:ruleLst/>
    <dgm:forEach name="Name3" axis="ch">
      <dgm:forEach name="Name4" axis="self" ptType="node">
        <dgm:layoutNode name="root1">
          <dgm:choose name="Name5">
            <dgm:if name="Name6" func="var" arg="dir" op="equ" val="norm">
              <dgm:alg type="hierRoot">
                <dgm:param type="hierAlign" val="lCtrCh"/>
              </dgm:alg>
            </dgm:if>
            <dgm:else name="Name7">
              <dgm:alg type="hierRoot">
                <dgm:param type="hierAlign" val="rCtrCh"/>
              </dgm:alg>
            </dgm:else>
          </dgm:choose>
          <dgm:shape xmlns:r="http://schemas.openxmlformats.org/officeDocument/2006/relationships" r:blip="">
            <dgm:adjLst/>
          </dgm:shape>
          <dgm:presOf/>
          <dgm:constrLst/>
          <dgm:ruleLst/>
          <dgm:layoutNode name="LevelOneTextNode" styleLbl="node0">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2hierChild">
            <dgm:choose name="Name8">
              <dgm:if name="Name9" func="var" arg="dir" op="equ" val="norm">
                <dgm:alg type="hierChild">
                  <dgm:param type="linDir" val="fromT"/>
                  <dgm:param type="chAlign" val="l"/>
                </dgm:alg>
              </dgm:if>
              <dgm:else name="Name10">
                <dgm:alg type="hierChild">
                  <dgm:param type="linDir" val="fromT"/>
                  <dgm:param type="chAlign" val="r"/>
                </dgm:alg>
              </dgm:else>
            </dgm:choose>
            <dgm:shape xmlns:r="http://schemas.openxmlformats.org/officeDocument/2006/relationships" r:blip="">
              <dgm:adjLst/>
            </dgm:shape>
            <dgm:presOf/>
            <dgm:constrLst/>
            <dgm:ruleLst/>
            <dgm:forEach name="repeat" axis="ch">
              <dgm:forEach name="Name11" axis="self" ptType="parTrans" cnt="1">
                <dgm:layoutNode name="conn2-1">
                  <dgm:choose name="Name12">
                    <dgm:if name="Name13" func="var" arg="dir" op="equ" val="norm">
                      <dgm:alg type="conn">
                        <dgm:param type="dim" val="1D"/>
                        <dgm:param type="begPts" val="midR"/>
                        <dgm:param type="endPts" val="midL"/>
                        <dgm:param type="endSty" val="noArr"/>
                      </dgm:alg>
                    </dgm:if>
                    <dgm:else name="Name14">
                      <dgm:alg type="conn">
                        <dgm:param type="dim" val="1D"/>
                        <dgm:param type="begPts" val="midL"/>
                        <dgm:param type="endPts" val="midR"/>
                        <dgm:param type="endSty" val="noArr"/>
                      </dgm:alg>
                    </dgm:else>
                  </dgm:choose>
                  <dgm:shape xmlns:r="http://schemas.openxmlformats.org/officeDocument/2006/relationships" type="conn" r:blip="">
                    <dgm:adjLst/>
                  </dgm:shape>
                  <dgm:presOf axis="self"/>
                  <dgm:constrLst>
                    <dgm:constr type="w" val="1"/>
                    <dgm:constr type="h" val="5"/>
                    <dgm:constr type="connDist"/>
                    <dgm:constr type="begPad"/>
                    <dgm:constr type="endPad"/>
                    <dgm:constr type="userA" for="ch" refType="connDist"/>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h" val="NaN" fact="0.25" max="NaN"/>
                      <dgm:rule type="w" val="NaN" fact="0.8" max="NaN"/>
                      <dgm:rule type="primFontSz" val="5" fact="NaN" max="NaN"/>
                    </dgm:ruleLst>
                  </dgm:layoutNode>
                </dgm:layoutNode>
              </dgm:forEach>
              <dgm:forEach name="Name15" axis="self" ptType="node">
                <dgm:layoutNode name="root2">
                  <dgm:choose name="Name16">
                    <dgm:if name="Name17" func="var" arg="dir" op="equ" val="norm">
                      <dgm:alg type="hierRoot">
                        <dgm:param type="hierAlign" val="lCtrCh"/>
                      </dgm:alg>
                    </dgm:if>
                    <dgm:else name="Name18">
                      <dgm:alg type="hierRoot">
                        <dgm:param type="hierAlign" val="rCtrCh"/>
                      </dgm:alg>
                    </dgm:else>
                  </dgm:choose>
                  <dgm:shape xmlns:r="http://schemas.openxmlformats.org/officeDocument/2006/relationships" r:blip="">
                    <dgm:adjLst/>
                  </dgm:shape>
                  <dgm:presOf/>
                  <dgm:constrLst/>
                  <dgm:ruleLst/>
                  <dgm:layoutNode name="LevelTwoTextNode">
                    <dgm:varLst>
                      <dgm:chPref val="3"/>
                    </dgm:varLst>
                    <dgm:alg type="tx"/>
                    <dgm:shape xmlns:r="http://schemas.openxmlformats.org/officeDocument/2006/relationships" type="roundRect" r:blip="">
                      <dgm:adjLst>
                        <dgm:adj idx="1" val="0.1"/>
                      </dgm:adjLst>
                    </dgm:shape>
                    <dgm:presOf axis="self"/>
                    <dgm:constrLst>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layoutNode name="level3hierChild">
                    <dgm:choose name="Name19">
                      <dgm:if name="Name20" func="var" arg="dir" op="equ" val="norm">
                        <dgm:alg type="hierChild">
                          <dgm:param type="linDir" val="fromT"/>
                          <dgm:param type="chAlign" val="l"/>
                        </dgm:alg>
                      </dgm:if>
                      <dgm:else name="Name21">
                        <dgm:alg type="hierChild">
                          <dgm:param type="linDir" val="fromT"/>
                          <dgm:param type="chAlign" val="r"/>
                        </dgm:alg>
                      </dgm:else>
                    </dgm:choose>
                    <dgm:shape xmlns:r="http://schemas.openxmlformats.org/officeDocument/2006/relationships" r:blip="">
                      <dgm:adjLst/>
                    </dgm:shape>
                    <dgm:presOf/>
                    <dgm:constrLst/>
                    <dgm:ruleLst/>
                    <dgm:forEach name="Name22" ref="repeat"/>
                  </dgm:layoutNode>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7DD80CA-A214-4FD6-8E2B-2D5FED9C57B0}" type="datetimeFigureOut">
              <a:rPr lang="nl-NL" smtClean="0"/>
              <a:t>30-9-2019</a:t>
            </a:fld>
            <a:endParaRPr lang="nl-NL"/>
          </a:p>
        </p:txBody>
      </p:sp>
      <p:sp>
        <p:nvSpPr>
          <p:cNvPr id="4" name="Tijdelijke aanduiding voor dia-afbeelding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7AD7C65-9943-40E3-82A2-1B341AA38D4B}" type="slidenum">
              <a:rPr lang="nl-NL" smtClean="0"/>
              <a:t>‹nr.›</a:t>
            </a:fld>
            <a:endParaRPr lang="nl-NL"/>
          </a:p>
        </p:txBody>
      </p:sp>
    </p:spTree>
    <p:extLst>
      <p:ext uri="{BB962C8B-B14F-4D97-AF65-F5344CB8AC3E}">
        <p14:creationId xmlns:p14="http://schemas.microsoft.com/office/powerpoint/2010/main" val="27067216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b="1" dirty="0" smtClean="0"/>
              <a:t>Waar denk je aan als je de voerhoeveelheid wilt bepalen?</a:t>
            </a:r>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5</a:t>
            </a:fld>
            <a:endParaRPr lang="nl-NL"/>
          </a:p>
        </p:txBody>
      </p:sp>
    </p:spTree>
    <p:extLst>
      <p:ext uri="{BB962C8B-B14F-4D97-AF65-F5344CB8AC3E}">
        <p14:creationId xmlns:p14="http://schemas.microsoft.com/office/powerpoint/2010/main" val="307192330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6</a:t>
            </a:fld>
            <a:endParaRPr lang="nl-NL"/>
          </a:p>
        </p:txBody>
      </p:sp>
    </p:spTree>
    <p:extLst>
      <p:ext uri="{BB962C8B-B14F-4D97-AF65-F5344CB8AC3E}">
        <p14:creationId xmlns:p14="http://schemas.microsoft.com/office/powerpoint/2010/main" val="66798838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l-NL" dirty="0" smtClean="0"/>
              <a:t>Honden en katten die gecastreerd zijn hebben gemiddeld wel 30% minder energie nodig dan </a:t>
            </a:r>
            <a:r>
              <a:rPr lang="nl-NL" dirty="0" err="1" smtClean="0"/>
              <a:t>ongecastreerde</a:t>
            </a:r>
            <a:r>
              <a:rPr lang="nl-NL" dirty="0" smtClean="0"/>
              <a:t> dieren. </a:t>
            </a:r>
          </a:p>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8</a:t>
            </a:fld>
            <a:endParaRPr lang="nl-NL"/>
          </a:p>
        </p:txBody>
      </p:sp>
    </p:spTree>
    <p:extLst>
      <p:ext uri="{BB962C8B-B14F-4D97-AF65-F5344CB8AC3E}">
        <p14:creationId xmlns:p14="http://schemas.microsoft.com/office/powerpoint/2010/main" val="369215110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9</a:t>
            </a:fld>
            <a:endParaRPr lang="nl-NL"/>
          </a:p>
        </p:txBody>
      </p:sp>
    </p:spTree>
    <p:extLst>
      <p:ext uri="{BB962C8B-B14F-4D97-AF65-F5344CB8AC3E}">
        <p14:creationId xmlns:p14="http://schemas.microsoft.com/office/powerpoint/2010/main" val="24898806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10</a:t>
            </a:fld>
            <a:endParaRPr lang="nl-NL"/>
          </a:p>
        </p:txBody>
      </p:sp>
    </p:spTree>
    <p:extLst>
      <p:ext uri="{BB962C8B-B14F-4D97-AF65-F5344CB8AC3E}">
        <p14:creationId xmlns:p14="http://schemas.microsoft.com/office/powerpoint/2010/main" val="195614273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Ruw</a:t>
            </a:r>
            <a:r>
              <a:rPr lang="nl-NL" baseline="0" dirty="0" smtClean="0"/>
              <a:t> eiwit = 27%</a:t>
            </a:r>
            <a:br>
              <a:rPr lang="nl-NL" baseline="0" dirty="0" smtClean="0"/>
            </a:br>
            <a:r>
              <a:rPr lang="nl-NL" baseline="0" dirty="0" smtClean="0"/>
              <a:t>Ruw vet = 13%</a:t>
            </a:r>
            <a:br>
              <a:rPr lang="nl-NL" baseline="0" dirty="0" smtClean="0"/>
            </a:br>
            <a:r>
              <a:rPr lang="nl-NL" baseline="0" dirty="0" smtClean="0"/>
              <a:t>Ruw as = 7,3 %</a:t>
            </a:r>
            <a:br>
              <a:rPr lang="nl-NL" baseline="0" dirty="0" smtClean="0"/>
            </a:br>
            <a:r>
              <a:rPr lang="nl-NL" baseline="0" dirty="0" smtClean="0"/>
              <a:t>Ruwe celstof = 4 %</a:t>
            </a:r>
          </a:p>
          <a:p>
            <a:r>
              <a:rPr lang="nl-NL" baseline="0" dirty="0" smtClean="0"/>
              <a:t>Vocht = 5,5%</a:t>
            </a:r>
          </a:p>
          <a:p>
            <a:endParaRPr lang="nl-NL" baseline="0" dirty="0" smtClean="0"/>
          </a:p>
          <a:p>
            <a:r>
              <a:rPr lang="nl-NL" baseline="0" dirty="0" smtClean="0"/>
              <a:t>Koolhydraten = 100% - (ruw eiwit + ruw vet + ruw as + ruwe celstof + water)</a:t>
            </a:r>
          </a:p>
          <a:p>
            <a:r>
              <a:rPr lang="nl-NL" baseline="0" dirty="0" smtClean="0"/>
              <a:t>Koolhydraten in dit voer = 100% - 56,8 % = 43,2 %</a:t>
            </a:r>
            <a:endParaRPr lang="nl-NL" dirty="0"/>
          </a:p>
        </p:txBody>
      </p:sp>
      <p:sp>
        <p:nvSpPr>
          <p:cNvPr id="4" name="Tijdelijke aanduiding voor dianumm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CC261CC-40A0-4930-BEDB-536CB514F16F}" type="slidenum">
              <a:rPr kumimoji="0" lang="nl-NL"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16</a:t>
            </a:fld>
            <a:endParaRPr kumimoji="0" lang="nl-NL"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3859496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17</a:t>
            </a:fld>
            <a:endParaRPr lang="nl-NL"/>
          </a:p>
        </p:txBody>
      </p:sp>
    </p:spTree>
    <p:extLst>
      <p:ext uri="{BB962C8B-B14F-4D97-AF65-F5344CB8AC3E}">
        <p14:creationId xmlns:p14="http://schemas.microsoft.com/office/powerpoint/2010/main" val="25783880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Kcal =</a:t>
            </a:r>
            <a:r>
              <a:rPr lang="nl-NL" baseline="0" dirty="0" smtClean="0"/>
              <a:t> Kilocalorie </a:t>
            </a:r>
            <a:r>
              <a:rPr lang="nl-NL" baseline="0" dirty="0" smtClean="0">
                <a:sym typeface="Wingdings" panose="05000000000000000000" pitchFamily="2" charset="2"/>
              </a:rPr>
              <a:t> </a:t>
            </a:r>
            <a:r>
              <a:rPr lang="nl-NL" sz="1200" b="0" i="0" kern="1200" dirty="0" smtClean="0">
                <a:solidFill>
                  <a:schemeClr val="tx1"/>
                </a:solidFill>
                <a:effectLst/>
                <a:latin typeface="+mn-lt"/>
                <a:ea typeface="+mn-ea"/>
                <a:cs typeface="+mn-cs"/>
              </a:rPr>
              <a:t>Dit is de hoeveelheid energie die nodig is om één kilogram water één graad Celsius te verwarmen.</a:t>
            </a:r>
            <a:endParaRPr lang="nl-NL" baseline="0" dirty="0" smtClean="0"/>
          </a:p>
          <a:p>
            <a:r>
              <a:rPr lang="nl-NL" dirty="0" smtClean="0"/>
              <a:t>ME = </a:t>
            </a:r>
            <a:r>
              <a:rPr lang="nl-NL" dirty="0" err="1" smtClean="0"/>
              <a:t>Metaboliseerbare</a:t>
            </a:r>
            <a:r>
              <a:rPr lang="nl-NL" dirty="0" smtClean="0"/>
              <a:t> Energie</a:t>
            </a:r>
            <a:r>
              <a:rPr lang="nl-NL" baseline="0" dirty="0" smtClean="0"/>
              <a:t> </a:t>
            </a:r>
            <a:r>
              <a:rPr lang="nl-NL" baseline="0" dirty="0" smtClean="0">
                <a:sym typeface="Wingdings" panose="05000000000000000000" pitchFamily="2" charset="2"/>
              </a:rPr>
              <a:t></a:t>
            </a:r>
            <a:r>
              <a:rPr lang="nl-NL" dirty="0" smtClean="0"/>
              <a:t> energie</a:t>
            </a:r>
            <a:r>
              <a:rPr lang="nl-NL" baseline="0" dirty="0" smtClean="0"/>
              <a:t> te gebruiken bij de verbranding</a:t>
            </a:r>
            <a:endParaRPr lang="nl-NL" dirty="0" smtClean="0"/>
          </a:p>
          <a:p>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18</a:t>
            </a:fld>
            <a:endParaRPr lang="nl-NL"/>
          </a:p>
        </p:txBody>
      </p:sp>
    </p:spTree>
    <p:extLst>
      <p:ext uri="{BB962C8B-B14F-4D97-AF65-F5344CB8AC3E}">
        <p14:creationId xmlns:p14="http://schemas.microsoft.com/office/powerpoint/2010/main" val="49069271"/>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jdelijke aanduiding voor dia-afbeelding 1"/>
          <p:cNvSpPr>
            <a:spLocks noGrp="1" noRot="1" noChangeAspect="1"/>
          </p:cNvSpPr>
          <p:nvPr>
            <p:ph type="sldImg"/>
          </p:nvPr>
        </p:nvSpPr>
        <p:spPr/>
      </p:sp>
      <p:sp>
        <p:nvSpPr>
          <p:cNvPr id="3" name="Tijdelijke aanduiding voor notities 2"/>
          <p:cNvSpPr>
            <a:spLocks noGrp="1"/>
          </p:cNvSpPr>
          <p:nvPr>
            <p:ph type="body" idx="1"/>
          </p:nvPr>
        </p:nvSpPr>
        <p:spPr/>
        <p:txBody>
          <a:bodyPr/>
          <a:lstStyle/>
          <a:p>
            <a:r>
              <a:rPr lang="nl-NL" dirty="0" smtClean="0"/>
              <a:t>Als je dit nog niet zo goed kunt!</a:t>
            </a:r>
            <a:r>
              <a:rPr lang="nl-NL" baseline="0" dirty="0" smtClean="0"/>
              <a:t> Ga eens oefenen, pak een voedingsetiket erbij en berekenen de REB en DEB en de hoeveelheid voer die je het dier zou moeten geven. </a:t>
            </a:r>
            <a:endParaRPr lang="nl-NL" dirty="0"/>
          </a:p>
        </p:txBody>
      </p:sp>
      <p:sp>
        <p:nvSpPr>
          <p:cNvPr id="4" name="Tijdelijke aanduiding voor dianummer 3"/>
          <p:cNvSpPr>
            <a:spLocks noGrp="1"/>
          </p:cNvSpPr>
          <p:nvPr>
            <p:ph type="sldNum" sz="quarter" idx="10"/>
          </p:nvPr>
        </p:nvSpPr>
        <p:spPr/>
        <p:txBody>
          <a:bodyPr/>
          <a:lstStyle/>
          <a:p>
            <a:fld id="{67AD7C65-9943-40E3-82A2-1B341AA38D4B}" type="slidenum">
              <a:rPr lang="nl-NL" smtClean="0"/>
              <a:t>21</a:t>
            </a:fld>
            <a:endParaRPr lang="nl-NL"/>
          </a:p>
        </p:txBody>
      </p:sp>
    </p:spTree>
    <p:extLst>
      <p:ext uri="{BB962C8B-B14F-4D97-AF65-F5344CB8AC3E}">
        <p14:creationId xmlns:p14="http://schemas.microsoft.com/office/powerpoint/2010/main" val="24397205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1524000" y="1122363"/>
            <a:ext cx="9144000" cy="2387600"/>
          </a:xfrm>
        </p:spPr>
        <p:txBody>
          <a:bodyPr anchor="b"/>
          <a:lstStyle>
            <a:lvl1pPr algn="ctr">
              <a:defRPr sz="6000"/>
            </a:lvl1pPr>
          </a:lstStyle>
          <a:p>
            <a:r>
              <a:rPr lang="nl-NL" smtClean="0"/>
              <a:t>Klik om de stijl te bewerken</a:t>
            </a:r>
            <a:endParaRPr lang="nl-NL"/>
          </a:p>
        </p:txBody>
      </p:sp>
      <p:sp>
        <p:nvSpPr>
          <p:cNvPr id="3" name="Ondertitel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nl-NL" smtClean="0"/>
              <a:t>Klik om de ondertitelstijl van het model te bewerken</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3829021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176307937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8724900" y="365125"/>
            <a:ext cx="2628900" cy="5811838"/>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838200" y="365125"/>
            <a:ext cx="7734300" cy="5811838"/>
          </a:xfrm>
        </p:spPr>
        <p:txBody>
          <a:bodyPr vert="eaVert"/>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0603172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9221523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831850" y="1709738"/>
            <a:ext cx="10515600" cy="2852737"/>
          </a:xfrm>
        </p:spPr>
        <p:txBody>
          <a:bodyPr anchor="b"/>
          <a:lstStyle>
            <a:lvl1pPr>
              <a:defRPr sz="6000"/>
            </a:lvl1pPr>
          </a:lstStyle>
          <a:p>
            <a:r>
              <a:rPr lang="nl-NL" smtClean="0"/>
              <a:t>Klik om de stijl te bewerken</a:t>
            </a:r>
            <a:endParaRPr lang="nl-NL"/>
          </a:p>
        </p:txBody>
      </p:sp>
      <p:sp>
        <p:nvSpPr>
          <p:cNvPr id="3" name="Tijdelijke aanduiding voor tekst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nl-NL" smtClean="0"/>
              <a:t>Tekststijl van het model bewerken</a:t>
            </a:r>
          </a:p>
        </p:txBody>
      </p:sp>
      <p:sp>
        <p:nvSpPr>
          <p:cNvPr id="4" name="Tijdelijke aanduiding voor datum 3"/>
          <p:cNvSpPr>
            <a:spLocks noGrp="1"/>
          </p:cNvSpPr>
          <p:nvPr>
            <p:ph type="dt" sz="half" idx="10"/>
          </p:nvPr>
        </p:nvSpPr>
        <p:spPr/>
        <p:txBody>
          <a:body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16434254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838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6172200" y="1825625"/>
            <a:ext cx="5181600" cy="435133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5746574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a:xfrm>
            <a:off x="839788" y="365125"/>
            <a:ext cx="10515600" cy="1325563"/>
          </a:xfrm>
        </p:spPr>
        <p:txBody>
          <a:bodyPr/>
          <a:lstStyle/>
          <a:p>
            <a:r>
              <a:rPr lang="nl-NL" smtClean="0"/>
              <a:t>Klik om de stijl te bewerken</a:t>
            </a:r>
            <a:endParaRPr lang="nl-NL"/>
          </a:p>
        </p:txBody>
      </p:sp>
      <p:sp>
        <p:nvSpPr>
          <p:cNvPr id="3" name="Tijdelijke aanduiding voor tekst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4" name="Tijdelijke aanduiding voor inhoud 3"/>
          <p:cNvSpPr>
            <a:spLocks noGrp="1"/>
          </p:cNvSpPr>
          <p:nvPr>
            <p:ph sz="half" idx="2"/>
          </p:nvPr>
        </p:nvSpPr>
        <p:spPr>
          <a:xfrm>
            <a:off x="839788" y="2505075"/>
            <a:ext cx="5157787"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Tekststijl van het model bewerken</a:t>
            </a:r>
          </a:p>
        </p:txBody>
      </p:sp>
      <p:sp>
        <p:nvSpPr>
          <p:cNvPr id="6" name="Tijdelijke aanduiding voor inhoud 5"/>
          <p:cNvSpPr>
            <a:spLocks noGrp="1"/>
          </p:cNvSpPr>
          <p:nvPr>
            <p:ph sz="quarter" idx="4"/>
          </p:nvPr>
        </p:nvSpPr>
        <p:spPr>
          <a:xfrm>
            <a:off x="6172200" y="2505075"/>
            <a:ext cx="5183188" cy="3684588"/>
          </a:xfrm>
        </p:spPr>
        <p:txBody>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49681C5-5086-4447-8036-89FECD6BBC3E}" type="datetimeFigureOut">
              <a:rPr lang="nl-NL" smtClean="0"/>
              <a:t>30-9-2019</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9579930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49681C5-5086-4447-8036-89FECD6BBC3E}" type="datetimeFigureOut">
              <a:rPr lang="nl-NL" smtClean="0"/>
              <a:t>30-9-2019</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9770062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49681C5-5086-4447-8036-89FECD6BBC3E}" type="datetimeFigureOut">
              <a:rPr lang="nl-NL" smtClean="0"/>
              <a:t>30-9-2019</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42822906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inhoud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440841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839788" y="457200"/>
            <a:ext cx="3932237" cy="1600200"/>
          </a:xfrm>
        </p:spPr>
        <p:txBody>
          <a:bodyPr anchor="b"/>
          <a:lstStyle>
            <a:lvl1pPr>
              <a:defRPr sz="3200"/>
            </a:lvl1pPr>
          </a:lstStyle>
          <a:p>
            <a:r>
              <a:rPr lang="nl-NL" smtClean="0"/>
              <a:t>Klik om de stijl te bewerken</a:t>
            </a:r>
            <a:endParaRPr lang="nl-NL"/>
          </a:p>
        </p:txBody>
      </p:sp>
      <p:sp>
        <p:nvSpPr>
          <p:cNvPr id="3" name="Tijdelijke aanduiding voor afbeelding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nl-NL" smtClean="0"/>
              <a:t>Tekststijl van het model bewerken</a:t>
            </a:r>
          </a:p>
        </p:txBody>
      </p:sp>
      <p:sp>
        <p:nvSpPr>
          <p:cNvPr id="5" name="Tijdelijke aanduiding voor datum 4"/>
          <p:cNvSpPr>
            <a:spLocks noGrp="1"/>
          </p:cNvSpPr>
          <p:nvPr>
            <p:ph type="dt" sz="half" idx="10"/>
          </p:nvPr>
        </p:nvSpPr>
        <p:spPr/>
        <p:txBody>
          <a:bodyPr/>
          <a:lstStyle/>
          <a:p>
            <a:fld id="{949681C5-5086-4447-8036-89FECD6BBC3E}" type="datetimeFigureOut">
              <a:rPr lang="nl-NL" smtClean="0"/>
              <a:t>30-9-2019</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74967FDB-B844-4F41-8AF7-79E74AA31D92}" type="slidenum">
              <a:rPr lang="nl-NL" smtClean="0"/>
              <a:t>‹nr.›</a:t>
            </a:fld>
            <a:endParaRPr lang="nl-NL"/>
          </a:p>
        </p:txBody>
      </p:sp>
    </p:spTree>
    <p:extLst>
      <p:ext uri="{BB962C8B-B14F-4D97-AF65-F5344CB8AC3E}">
        <p14:creationId xmlns:p14="http://schemas.microsoft.com/office/powerpoint/2010/main" val="34167878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a:stretch>
        </a:blipFill>
        <a:effectLst/>
      </p:bgPr>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nl-NL" smtClean="0"/>
              <a:t>Tekststijl van het model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9681C5-5086-4447-8036-89FECD6BBC3E}" type="datetimeFigureOut">
              <a:rPr lang="nl-NL" smtClean="0"/>
              <a:t>30-9-2019</a:t>
            </a:fld>
            <a:endParaRPr lang="nl-NL"/>
          </a:p>
        </p:txBody>
      </p:sp>
      <p:sp>
        <p:nvSpPr>
          <p:cNvPr id="5" name="Tijdelijke aanduiding voor voettekst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4967FDB-B844-4F41-8AF7-79E74AA31D92}" type="slidenum">
              <a:rPr lang="nl-NL" smtClean="0"/>
              <a:t>‹nr.›</a:t>
            </a:fld>
            <a:endParaRPr lang="nl-NL"/>
          </a:p>
        </p:txBody>
      </p:sp>
    </p:spTree>
    <p:extLst>
      <p:ext uri="{BB962C8B-B14F-4D97-AF65-F5344CB8AC3E}">
        <p14:creationId xmlns:p14="http://schemas.microsoft.com/office/powerpoint/2010/main" val="55366133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8.jpeg"/><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10.png"/></Relationships>
</file>

<file path=ppt/slides/_rels/slide17.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1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ctrTitle"/>
          </p:nvPr>
        </p:nvSpPr>
        <p:spPr/>
        <p:txBody>
          <a:bodyPr/>
          <a:lstStyle/>
          <a:p>
            <a:pPr algn="l"/>
            <a:r>
              <a:rPr lang="nl-NL" b="1" dirty="0" smtClean="0">
                <a:solidFill>
                  <a:schemeClr val="tx2"/>
                </a:solidFill>
              </a:rPr>
              <a:t>Voeren en Verzorgen</a:t>
            </a:r>
            <a:endParaRPr lang="nl-NL" b="1" dirty="0">
              <a:solidFill>
                <a:schemeClr val="tx2"/>
              </a:solidFill>
            </a:endParaRPr>
          </a:p>
        </p:txBody>
      </p:sp>
      <p:sp>
        <p:nvSpPr>
          <p:cNvPr id="3" name="Ondertitel 2"/>
          <p:cNvSpPr>
            <a:spLocks noGrp="1"/>
          </p:cNvSpPr>
          <p:nvPr>
            <p:ph type="subTitle" idx="1"/>
          </p:nvPr>
        </p:nvSpPr>
        <p:spPr>
          <a:xfrm>
            <a:off x="1524000" y="3915546"/>
            <a:ext cx="7863840" cy="1655762"/>
          </a:xfrm>
        </p:spPr>
        <p:txBody>
          <a:bodyPr>
            <a:normAutofit/>
          </a:bodyPr>
          <a:lstStyle/>
          <a:p>
            <a:pPr algn="l"/>
            <a:r>
              <a:rPr lang="nl-NL" sz="2800" b="1" dirty="0" smtClean="0"/>
              <a:t>Voedingshoeveelheid berekenen</a:t>
            </a:r>
            <a:endParaRPr lang="nl-NL" sz="2800" b="1" dirty="0"/>
          </a:p>
        </p:txBody>
      </p:sp>
      <p:pic>
        <p:nvPicPr>
          <p:cNvPr id="4" name="Picture 2" descr="Afbeeldingsresultaat voor katten voeren"/>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235537" y="3241505"/>
            <a:ext cx="4695536" cy="3003843"/>
          </a:xfrm>
          <a:prstGeom prst="rect">
            <a:avLst/>
          </a:prstGeom>
          <a:noFill/>
          <a:effectLst>
            <a:softEdge rad="152400"/>
          </a:effectLst>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261927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365125"/>
            <a:ext cx="10515600" cy="2670683"/>
          </a:xfrm>
        </p:spPr>
        <p:txBody>
          <a:bodyPr>
            <a:normAutofit/>
          </a:bodyPr>
          <a:lstStyle/>
          <a:p>
            <a:pPr>
              <a:lnSpc>
                <a:spcPct val="150000"/>
              </a:lnSpc>
            </a:pPr>
            <a:r>
              <a:rPr lang="nl-NL" sz="3600" b="1" dirty="0" smtClean="0">
                <a:solidFill>
                  <a:schemeClr val="tx2"/>
                </a:solidFill>
              </a:rPr>
              <a:t>Bruto – Energie (BE)</a:t>
            </a:r>
            <a:br>
              <a:rPr lang="nl-NL" sz="3600" b="1" dirty="0" smtClean="0">
                <a:solidFill>
                  <a:schemeClr val="tx2"/>
                </a:solidFill>
              </a:rPr>
            </a:br>
            <a:r>
              <a:rPr lang="nl-NL" sz="3600" b="1" dirty="0" err="1" smtClean="0">
                <a:solidFill>
                  <a:schemeClr val="tx2"/>
                </a:solidFill>
              </a:rPr>
              <a:t>Metaboliseerbare</a:t>
            </a:r>
            <a:r>
              <a:rPr lang="nl-NL" sz="3600" b="1" dirty="0" smtClean="0">
                <a:solidFill>
                  <a:schemeClr val="tx2"/>
                </a:solidFill>
              </a:rPr>
              <a:t> Energie (ME)</a:t>
            </a:r>
            <a:br>
              <a:rPr lang="nl-NL" sz="3600" b="1" dirty="0" smtClean="0">
                <a:solidFill>
                  <a:schemeClr val="tx2"/>
                </a:solidFill>
              </a:rPr>
            </a:br>
            <a:r>
              <a:rPr lang="nl-NL" sz="3600" b="1" dirty="0" smtClean="0">
                <a:solidFill>
                  <a:schemeClr val="tx2"/>
                </a:solidFill>
              </a:rPr>
              <a:t>Netto Energie (NE)</a:t>
            </a:r>
            <a:endParaRPr lang="nl-NL" sz="3600" b="1" dirty="0">
              <a:solidFill>
                <a:schemeClr val="tx2"/>
              </a:solidFill>
            </a:endParaRPr>
          </a:p>
        </p:txBody>
      </p:sp>
      <p:pic>
        <p:nvPicPr>
          <p:cNvPr id="4" name="Tijdelijke aanduiding voor inhoud 3" descr="Schermafbeelding 2014-10-05 om 20.47.34.png"/>
          <p:cNvPicPr>
            <a:picLocks noGrp="1" noChangeAspect="1"/>
          </p:cNvPicPr>
          <p:nvPr>
            <p:ph idx="1"/>
          </p:nvPr>
        </p:nvPicPr>
        <p:blipFill rotWithShape="1">
          <a:blip r:embed="rId3" cstate="screen">
            <a:extLst>
              <a:ext uri="{28A0092B-C50C-407E-A947-70E740481C1C}">
                <a14:useLocalDpi xmlns:a14="http://schemas.microsoft.com/office/drawing/2010/main"/>
              </a:ext>
            </a:extLst>
          </a:blip>
          <a:srcRect l="168" t="374" r="-168" b="109"/>
          <a:stretch/>
        </p:blipFill>
        <p:spPr>
          <a:xfrm>
            <a:off x="838200" y="3510661"/>
            <a:ext cx="10896600" cy="2396363"/>
          </a:xfrm>
        </p:spPr>
      </p:pic>
    </p:spTree>
    <p:extLst>
      <p:ext uri="{BB962C8B-B14F-4D97-AF65-F5344CB8AC3E}">
        <p14:creationId xmlns:p14="http://schemas.microsoft.com/office/powerpoint/2010/main" val="359680228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190500" y="708025"/>
            <a:ext cx="10515600" cy="1325563"/>
          </a:xfrm>
        </p:spPr>
        <p:txBody>
          <a:bodyPr/>
          <a:lstStyle/>
          <a:p>
            <a:r>
              <a:rPr lang="nl-NL" b="1" dirty="0" err="1" smtClean="0"/>
              <a:t>Metaboliseerbare</a:t>
            </a:r>
            <a:r>
              <a:rPr lang="nl-NL" b="1" dirty="0" smtClean="0"/>
              <a:t> energie (ME)</a:t>
            </a:r>
            <a:endParaRPr lang="nl-NL" b="1" dirty="0"/>
          </a:p>
        </p:txBody>
      </p:sp>
      <p:sp>
        <p:nvSpPr>
          <p:cNvPr id="3" name="Tijdelijke aanduiding voor inhoud 2"/>
          <p:cNvSpPr>
            <a:spLocks noGrp="1"/>
          </p:cNvSpPr>
          <p:nvPr>
            <p:ph idx="1"/>
          </p:nvPr>
        </p:nvSpPr>
        <p:spPr/>
        <p:txBody>
          <a:bodyPr/>
          <a:lstStyle/>
          <a:p>
            <a:r>
              <a:rPr lang="nl-NL" dirty="0" err="1" smtClean="0"/>
              <a:t>Metaboliseerbare</a:t>
            </a:r>
            <a:r>
              <a:rPr lang="nl-NL" dirty="0" smtClean="0"/>
              <a:t> energie is de energie die gebruikt kan worden voor processen in het lichaam zoals groei en spieropbouw.</a:t>
            </a:r>
          </a:p>
          <a:p>
            <a:pPr marL="0" indent="0">
              <a:buNone/>
            </a:pPr>
            <a:endParaRPr lang="nl-NL" dirty="0" smtClean="0"/>
          </a:p>
          <a:p>
            <a:r>
              <a:rPr lang="nl-NL" dirty="0" smtClean="0"/>
              <a:t>Van alle energie die de hond opneemt via de voeding, wordt de energie afgehaald die verloren gaat in de vorm van ontlasting en urine. Wat overblijft is energie waar de hond wat mee kan voor zijn lichaam, de </a:t>
            </a:r>
            <a:r>
              <a:rPr lang="nl-NL" dirty="0" err="1" smtClean="0"/>
              <a:t>metaboliseerbare</a:t>
            </a:r>
            <a:r>
              <a:rPr lang="nl-NL" dirty="0" smtClean="0"/>
              <a:t> energie (ME)</a:t>
            </a:r>
          </a:p>
          <a:p>
            <a:pPr marL="0" indent="0">
              <a:buNone/>
            </a:pPr>
            <a:endParaRPr lang="nl-NL" dirty="0" smtClean="0"/>
          </a:p>
          <a:p>
            <a:r>
              <a:rPr lang="nl-NL" dirty="0" smtClean="0"/>
              <a:t>Bij voedingsberekeningen gebruik je de ME</a:t>
            </a:r>
            <a:endParaRPr lang="nl-NL" dirty="0"/>
          </a:p>
        </p:txBody>
      </p:sp>
    </p:spTree>
    <p:extLst>
      <p:ext uri="{BB962C8B-B14F-4D97-AF65-F5344CB8AC3E}">
        <p14:creationId xmlns:p14="http://schemas.microsoft.com/office/powerpoint/2010/main" val="22531972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solidFill>
                  <a:schemeClr val="tx2"/>
                </a:solidFill>
              </a:rPr>
              <a:t>Berekenen energiebehoefte</a:t>
            </a:r>
            <a:endParaRPr lang="nl-NL" b="1" dirty="0">
              <a:solidFill>
                <a:schemeClr val="tx2"/>
              </a:solidFill>
            </a:endParaRPr>
          </a:p>
        </p:txBody>
      </p:sp>
      <p:sp>
        <p:nvSpPr>
          <p:cNvPr id="3" name="Tijdelijke aanduiding voor inhoud 2"/>
          <p:cNvSpPr>
            <a:spLocks noGrp="1"/>
          </p:cNvSpPr>
          <p:nvPr>
            <p:ph idx="1"/>
          </p:nvPr>
        </p:nvSpPr>
        <p:spPr/>
        <p:txBody>
          <a:bodyPr>
            <a:normAutofit/>
          </a:bodyPr>
          <a:lstStyle/>
          <a:p>
            <a:r>
              <a:rPr lang="nl-NL" dirty="0" smtClean="0"/>
              <a:t>Rust- Energiebehoefte (REB)</a:t>
            </a:r>
          </a:p>
          <a:p>
            <a:r>
              <a:rPr lang="nl-NL" dirty="0" smtClean="0"/>
              <a:t>Dagelijkse Energiebehoefte (DEB)</a:t>
            </a:r>
          </a:p>
          <a:p>
            <a:r>
              <a:rPr lang="nl-NL" dirty="0" smtClean="0"/>
              <a:t>REB= 30 x </a:t>
            </a:r>
            <a:r>
              <a:rPr lang="nl-NL" dirty="0" err="1" smtClean="0"/>
              <a:t>lichgew</a:t>
            </a:r>
            <a:r>
              <a:rPr lang="nl-NL" dirty="0" smtClean="0"/>
              <a:t>. In kg + 70</a:t>
            </a:r>
          </a:p>
          <a:p>
            <a:r>
              <a:rPr lang="nl-NL" dirty="0" smtClean="0"/>
              <a:t>DEB= REB x factor</a:t>
            </a:r>
          </a:p>
          <a:p>
            <a:pPr marL="68580" indent="0">
              <a:buNone/>
            </a:pPr>
            <a:r>
              <a:rPr lang="nl-NL" dirty="0" smtClean="0"/>
              <a:t/>
            </a:r>
            <a:br>
              <a:rPr lang="nl-NL" dirty="0" smtClean="0"/>
            </a:br>
            <a:endParaRPr lang="nl-NL" dirty="0" smtClean="0"/>
          </a:p>
          <a:p>
            <a:pPr marL="68580" indent="0">
              <a:buNone/>
            </a:pPr>
            <a:r>
              <a:rPr lang="nl-NL" dirty="0" smtClean="0"/>
              <a:t>Wat is de DEB van een hond van 23 kilo?</a:t>
            </a:r>
            <a:br>
              <a:rPr lang="nl-NL" dirty="0" smtClean="0"/>
            </a:br>
            <a:r>
              <a:rPr lang="nl-NL" dirty="0" smtClean="0"/>
              <a:t>30*23+70=760 x 1,6 = 1216</a:t>
            </a:r>
          </a:p>
        </p:txBody>
      </p:sp>
    </p:spTree>
    <p:extLst>
      <p:ext uri="{BB962C8B-B14F-4D97-AF65-F5344CB8AC3E}">
        <p14:creationId xmlns:p14="http://schemas.microsoft.com/office/powerpoint/2010/main" val="36544253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25001" t="14095" r="7380" b="7619"/>
          <a:stretch/>
        </p:blipFill>
        <p:spPr bwMode="auto">
          <a:xfrm>
            <a:off x="1535493" y="258109"/>
            <a:ext cx="9121013" cy="65998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3434927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Even oefenen!</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dirty="0" smtClean="0"/>
              <a:t>Stel je hebt een hond van 10 kilo, wat is dan zijn REB?</a:t>
            </a:r>
            <a:endParaRPr lang="nl-NL" dirty="0"/>
          </a:p>
          <a:p>
            <a:r>
              <a:rPr lang="nl-NL" dirty="0" smtClean="0"/>
              <a:t>(30*</a:t>
            </a:r>
            <a:r>
              <a:rPr lang="nl-NL" dirty="0" err="1" smtClean="0"/>
              <a:t>lg</a:t>
            </a:r>
            <a:r>
              <a:rPr lang="nl-NL" dirty="0" smtClean="0"/>
              <a:t> in kilo+70) 30*10=300+70=370</a:t>
            </a:r>
            <a:br>
              <a:rPr lang="nl-NL" dirty="0" smtClean="0"/>
            </a:br>
            <a:endParaRPr lang="nl-NL" dirty="0" smtClean="0"/>
          </a:p>
          <a:p>
            <a:r>
              <a:rPr lang="nl-NL" dirty="0" smtClean="0"/>
              <a:t>Stel dat deze hond intact volwassen is, wat is dan zijn DEB?</a:t>
            </a:r>
            <a:endParaRPr lang="nl-NL" dirty="0"/>
          </a:p>
          <a:p>
            <a:r>
              <a:rPr lang="nl-NL" dirty="0" smtClean="0"/>
              <a:t>REB*factor=DEB  370*1,6=592</a:t>
            </a:r>
            <a:endParaRPr lang="nl-NL" dirty="0"/>
          </a:p>
        </p:txBody>
      </p:sp>
    </p:spTree>
    <p:extLst>
      <p:ext uri="{BB962C8B-B14F-4D97-AF65-F5344CB8AC3E}">
        <p14:creationId xmlns:p14="http://schemas.microsoft.com/office/powerpoint/2010/main" val="28855082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normAutofit/>
          </a:bodyPr>
          <a:lstStyle/>
          <a:p>
            <a:r>
              <a:rPr lang="nl-NL" b="1" dirty="0" smtClean="0">
                <a:solidFill>
                  <a:schemeClr val="tx2"/>
                </a:solidFill>
              </a:rPr>
              <a:t>Hoeveelheid energie </a:t>
            </a:r>
            <a:br>
              <a:rPr lang="nl-NL" b="1" dirty="0" smtClean="0">
                <a:solidFill>
                  <a:schemeClr val="tx2"/>
                </a:solidFill>
              </a:rPr>
            </a:br>
            <a:r>
              <a:rPr lang="nl-NL" b="1" dirty="0" smtClean="0">
                <a:solidFill>
                  <a:schemeClr val="tx2"/>
                </a:solidFill>
              </a:rPr>
              <a:t>in het voer</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sz="3200" i="1" dirty="0" smtClean="0">
                <a:solidFill>
                  <a:schemeClr val="tx2"/>
                </a:solidFill>
              </a:rPr>
              <a:t>Nu heb je de energiebehoefte van de hond kunnen berekenen aan de hand van de REB en DEB. Maar hoe bepaald je de energie</a:t>
            </a:r>
            <a:r>
              <a:rPr lang="nl-NL" sz="3200" i="1" dirty="0">
                <a:solidFill>
                  <a:schemeClr val="tx2"/>
                </a:solidFill>
              </a:rPr>
              <a:t> </a:t>
            </a:r>
            <a:r>
              <a:rPr lang="nl-NL" sz="3200" i="1" dirty="0" smtClean="0">
                <a:solidFill>
                  <a:schemeClr val="tx2"/>
                </a:solidFill>
              </a:rPr>
              <a:t>hoeveelheid in het voer?</a:t>
            </a:r>
          </a:p>
          <a:p>
            <a:pPr marL="0" indent="0">
              <a:buNone/>
            </a:pPr>
            <a:endParaRPr lang="nl-NL" dirty="0" smtClean="0"/>
          </a:p>
          <a:p>
            <a:pPr marL="0" indent="0">
              <a:buNone/>
            </a:pPr>
            <a:r>
              <a:rPr lang="nl-NL" u="sng" dirty="0" smtClean="0"/>
              <a:t>Energie in het voer:</a:t>
            </a:r>
            <a:endParaRPr lang="nl-NL" u="sng" dirty="0"/>
          </a:p>
          <a:p>
            <a:r>
              <a:rPr lang="nl-NL" dirty="0" smtClean="0"/>
              <a:t>Gehaltes eiwit, vet, en koolhydraten</a:t>
            </a:r>
          </a:p>
          <a:p>
            <a:r>
              <a:rPr lang="nl-NL" dirty="0" smtClean="0"/>
              <a:t>Vetten leveren meer energie</a:t>
            </a:r>
          </a:p>
          <a:p>
            <a:r>
              <a:rPr lang="nl-NL" dirty="0" smtClean="0"/>
              <a:t>Eiwit en koolhydraten zijn gelijk</a:t>
            </a:r>
          </a:p>
        </p:txBody>
      </p:sp>
      <p:pic>
        <p:nvPicPr>
          <p:cNvPr id="5" name="Afbeelding 4"/>
          <p:cNvPicPr>
            <a:picLocks noChangeAspect="1"/>
          </p:cNvPicPr>
          <p:nvPr/>
        </p:nvPicPr>
        <p:blipFill rotWithShape="1">
          <a:blip r:embed="rId2" cstate="print">
            <a:extLst>
              <a:ext uri="{28A0092B-C50C-407E-A947-70E740481C1C}">
                <a14:useLocalDpi xmlns:a14="http://schemas.microsoft.com/office/drawing/2010/main" val="0"/>
              </a:ext>
            </a:extLst>
          </a:blip>
          <a:srcRect l="71848"/>
          <a:stretch/>
        </p:blipFill>
        <p:spPr>
          <a:xfrm>
            <a:off x="7518902" y="3182112"/>
            <a:ext cx="1817458" cy="3114924"/>
          </a:xfrm>
          <a:prstGeom prst="rect">
            <a:avLst/>
          </a:prstGeom>
        </p:spPr>
      </p:pic>
      <p:pic>
        <p:nvPicPr>
          <p:cNvPr id="6" name="Afbeelding 5"/>
          <p:cNvPicPr>
            <a:picLocks noChangeAspect="1"/>
          </p:cNvPicPr>
          <p:nvPr/>
        </p:nvPicPr>
        <p:blipFill rotWithShape="1">
          <a:blip r:embed="rId3" cstate="print">
            <a:extLst>
              <a:ext uri="{28A0092B-C50C-407E-A947-70E740481C1C}">
                <a14:useLocalDpi xmlns:a14="http://schemas.microsoft.com/office/drawing/2010/main" val="0"/>
              </a:ext>
            </a:extLst>
          </a:blip>
          <a:srcRect r="75649"/>
          <a:stretch/>
        </p:blipFill>
        <p:spPr>
          <a:xfrm>
            <a:off x="9795178" y="2944369"/>
            <a:ext cx="1691972" cy="3352668"/>
          </a:xfrm>
          <a:prstGeom prst="rect">
            <a:avLst/>
          </a:prstGeom>
        </p:spPr>
      </p:pic>
    </p:spTree>
    <p:extLst>
      <p:ext uri="{BB962C8B-B14F-4D97-AF65-F5344CB8AC3E}">
        <p14:creationId xmlns:p14="http://schemas.microsoft.com/office/powerpoint/2010/main" val="4078872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3" end="3"/>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4" end="4"/>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Tijdelijke aanduiding voor inhoud 4"/>
          <p:cNvPicPr>
            <a:picLocks noGrp="1" noChangeAspect="1"/>
          </p:cNvPicPr>
          <p:nvPr>
            <p:ph idx="1"/>
          </p:nvPr>
        </p:nvPicPr>
        <p:blipFill>
          <a:blip r:embed="rId3"/>
          <a:stretch>
            <a:fillRect/>
          </a:stretch>
        </p:blipFill>
        <p:spPr>
          <a:xfrm>
            <a:off x="8242891" y="0"/>
            <a:ext cx="3570767" cy="6376370"/>
          </a:xfrm>
          <a:prstGeom prst="rect">
            <a:avLst/>
          </a:prstGeom>
        </p:spPr>
      </p:pic>
      <p:pic>
        <p:nvPicPr>
          <p:cNvPr id="4" name="Afbeelding 3"/>
          <p:cNvPicPr>
            <a:picLocks noChangeAspect="1"/>
          </p:cNvPicPr>
          <p:nvPr/>
        </p:nvPicPr>
        <p:blipFill>
          <a:blip r:embed="rId4"/>
          <a:stretch>
            <a:fillRect/>
          </a:stretch>
        </p:blipFill>
        <p:spPr>
          <a:xfrm>
            <a:off x="838200" y="751460"/>
            <a:ext cx="6629400" cy="5286375"/>
          </a:xfrm>
          <a:prstGeom prst="rect">
            <a:avLst/>
          </a:prstGeom>
        </p:spPr>
      </p:pic>
    </p:spTree>
    <p:extLst>
      <p:ext uri="{BB962C8B-B14F-4D97-AF65-F5344CB8AC3E}">
        <p14:creationId xmlns:p14="http://schemas.microsoft.com/office/powerpoint/2010/main" val="313538874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Afbeelding 3" descr="Schermafbeelding 2014-10-05 om 20.48.38.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679699" y="2148840"/>
            <a:ext cx="10832602" cy="3223260"/>
          </a:xfrm>
          <a:prstGeom prst="rect">
            <a:avLst/>
          </a:prstGeom>
        </p:spPr>
      </p:pic>
      <p:sp>
        <p:nvSpPr>
          <p:cNvPr id="2" name="Titel 1"/>
          <p:cNvSpPr>
            <a:spLocks noGrp="1"/>
          </p:cNvSpPr>
          <p:nvPr>
            <p:ph type="title"/>
          </p:nvPr>
        </p:nvSpPr>
        <p:spPr/>
        <p:txBody>
          <a:bodyPr/>
          <a:lstStyle/>
          <a:p>
            <a:r>
              <a:rPr lang="nl-NL" b="1" dirty="0" smtClean="0">
                <a:solidFill>
                  <a:schemeClr val="tx2"/>
                </a:solidFill>
              </a:rPr>
              <a:t>Voeding analyseren</a:t>
            </a:r>
            <a:endParaRPr lang="nl-NL" b="1" dirty="0">
              <a:solidFill>
                <a:schemeClr val="tx2"/>
              </a:solidFill>
            </a:endParaRPr>
          </a:p>
        </p:txBody>
      </p:sp>
      <p:sp>
        <p:nvSpPr>
          <p:cNvPr id="5" name="Tekstvak 4"/>
          <p:cNvSpPr txBox="1"/>
          <p:nvPr/>
        </p:nvSpPr>
        <p:spPr>
          <a:xfrm>
            <a:off x="3840480" y="5742432"/>
            <a:ext cx="7671821" cy="400110"/>
          </a:xfrm>
          <a:prstGeom prst="rect">
            <a:avLst/>
          </a:prstGeom>
          <a:noFill/>
        </p:spPr>
        <p:txBody>
          <a:bodyPr wrap="square" rtlCol="0">
            <a:spAutoFit/>
          </a:bodyPr>
          <a:lstStyle/>
          <a:p>
            <a:r>
              <a:rPr lang="nl-NL" sz="2000" b="1" i="1" dirty="0" smtClean="0"/>
              <a:t>Let er dus op dat je het percentage Koolhydraten zelf moet uitrekenen</a:t>
            </a:r>
            <a:r>
              <a:rPr lang="nl-NL" dirty="0" smtClean="0"/>
              <a:t>!</a:t>
            </a:r>
            <a:endParaRPr lang="nl-NL" dirty="0"/>
          </a:p>
        </p:txBody>
      </p:sp>
    </p:spTree>
    <p:extLst>
      <p:ext uri="{BB962C8B-B14F-4D97-AF65-F5344CB8AC3E}">
        <p14:creationId xmlns:p14="http://schemas.microsoft.com/office/powerpoint/2010/main" val="3443145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inhoud 2"/>
          <p:cNvSpPr>
            <a:spLocks noGrp="1"/>
          </p:cNvSpPr>
          <p:nvPr>
            <p:ph idx="1"/>
          </p:nvPr>
        </p:nvSpPr>
        <p:spPr/>
        <p:txBody>
          <a:bodyPr/>
          <a:lstStyle/>
          <a:p>
            <a:endParaRPr lang="nl-NL"/>
          </a:p>
        </p:txBody>
      </p:sp>
      <p:pic>
        <p:nvPicPr>
          <p:cNvPr id="4" name="Afbeelding 3" descr="Schermafbeelding 2014-10-05 om 20.50.14.png"/>
          <p:cNvPicPr>
            <a:picLocks noChangeAspect="1"/>
          </p:cNvPicPr>
          <p:nvPr/>
        </p:nvPicPr>
        <p:blipFill>
          <a:blip r:embed="rId3">
            <a:extLst>
              <a:ext uri="{28A0092B-C50C-407E-A947-70E740481C1C}">
                <a14:useLocalDpi xmlns:a14="http://schemas.microsoft.com/office/drawing/2010/main"/>
              </a:ext>
            </a:extLst>
          </a:blip>
          <a:stretch>
            <a:fillRect/>
          </a:stretch>
        </p:blipFill>
        <p:spPr>
          <a:xfrm>
            <a:off x="838200" y="365125"/>
            <a:ext cx="10706100" cy="6204317"/>
          </a:xfrm>
          <a:prstGeom prst="rect">
            <a:avLst/>
          </a:prstGeom>
        </p:spPr>
      </p:pic>
      <p:sp>
        <p:nvSpPr>
          <p:cNvPr id="5" name="Ovaal 4"/>
          <p:cNvSpPr/>
          <p:nvPr/>
        </p:nvSpPr>
        <p:spPr>
          <a:xfrm>
            <a:off x="647700" y="4901184"/>
            <a:ext cx="2808732" cy="141071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7" name="Ovaal 6"/>
          <p:cNvSpPr/>
          <p:nvPr/>
        </p:nvSpPr>
        <p:spPr>
          <a:xfrm>
            <a:off x="6126480" y="1433146"/>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8" name="Ovaal 7"/>
          <p:cNvSpPr/>
          <p:nvPr/>
        </p:nvSpPr>
        <p:spPr>
          <a:xfrm>
            <a:off x="6126480" y="1946085"/>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
        <p:nvSpPr>
          <p:cNvPr id="9" name="Ovaal 8"/>
          <p:cNvSpPr/>
          <p:nvPr/>
        </p:nvSpPr>
        <p:spPr>
          <a:xfrm>
            <a:off x="6158484" y="3977641"/>
            <a:ext cx="749808" cy="633398"/>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nl-NL"/>
          </a:p>
        </p:txBody>
      </p:sp>
    </p:spTree>
    <p:extLst>
      <p:ext uri="{BB962C8B-B14F-4D97-AF65-F5344CB8AC3E}">
        <p14:creationId xmlns:p14="http://schemas.microsoft.com/office/powerpoint/2010/main" val="27982855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9"/>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7" grpId="0" animBg="1"/>
      <p:bldP spid="8" grpId="0" animBg="1"/>
      <p:bldP spid="9"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692331" y="366124"/>
            <a:ext cx="7024744" cy="1143000"/>
          </a:xfrm>
        </p:spPr>
        <p:txBody>
          <a:bodyPr/>
          <a:lstStyle/>
          <a:p>
            <a:r>
              <a:rPr lang="nl-NL" b="1" dirty="0" smtClean="0">
                <a:solidFill>
                  <a:schemeClr val="tx2"/>
                </a:solidFill>
              </a:rPr>
              <a:t>Even oefenen</a:t>
            </a:r>
            <a:endParaRPr lang="nl-NL" b="1" dirty="0">
              <a:solidFill>
                <a:schemeClr val="tx2"/>
              </a:solidFill>
            </a:endParaRPr>
          </a:p>
        </p:txBody>
      </p:sp>
      <p:sp>
        <p:nvSpPr>
          <p:cNvPr id="3" name="Tijdelijke aanduiding voor inhoud 2"/>
          <p:cNvSpPr>
            <a:spLocks noGrp="1"/>
          </p:cNvSpPr>
          <p:nvPr>
            <p:ph idx="1"/>
          </p:nvPr>
        </p:nvSpPr>
        <p:spPr>
          <a:xfrm>
            <a:off x="692330" y="1844823"/>
            <a:ext cx="10769567" cy="4747363"/>
          </a:xfrm>
        </p:spPr>
        <p:txBody>
          <a:bodyPr>
            <a:normAutofit fontScale="85000" lnSpcReduction="20000"/>
          </a:bodyPr>
          <a:lstStyle/>
          <a:p>
            <a:pPr marL="0" indent="0">
              <a:buNone/>
            </a:pPr>
            <a:r>
              <a:rPr lang="nl-NL" b="1" dirty="0" smtClean="0"/>
              <a:t>Reken uit hoeveel kcal er in 100gr voer zit.</a:t>
            </a:r>
            <a:endParaRPr lang="nl-NL" b="1" dirty="0"/>
          </a:p>
          <a:p>
            <a:r>
              <a:rPr lang="nl-NL" dirty="0" smtClean="0"/>
              <a:t>Eiwit 31%</a:t>
            </a:r>
          </a:p>
          <a:p>
            <a:r>
              <a:rPr lang="nl-NL" dirty="0" smtClean="0"/>
              <a:t>Koolhydraten 43%</a:t>
            </a:r>
          </a:p>
          <a:p>
            <a:r>
              <a:rPr lang="nl-NL" dirty="0" smtClean="0"/>
              <a:t>Vet 6%</a:t>
            </a:r>
          </a:p>
          <a:p>
            <a:endParaRPr lang="nl-NL" dirty="0"/>
          </a:p>
          <a:p>
            <a:r>
              <a:rPr lang="nl-NL" dirty="0" smtClean="0"/>
              <a:t>Eiwit: 31*3,5=108,5</a:t>
            </a:r>
          </a:p>
          <a:p>
            <a:r>
              <a:rPr lang="nl-NL" dirty="0" smtClean="0"/>
              <a:t>Koolhydraten: 43*3,5=150,5</a:t>
            </a:r>
          </a:p>
          <a:p>
            <a:r>
              <a:rPr lang="nl-NL" dirty="0" smtClean="0"/>
              <a:t>Vet: 6*8,7=52,2</a:t>
            </a:r>
          </a:p>
          <a:p>
            <a:r>
              <a:rPr lang="nl-NL" dirty="0" smtClean="0"/>
              <a:t>Totaal: 311,2 kcal/100gr voer</a:t>
            </a:r>
          </a:p>
          <a:p>
            <a:endParaRPr lang="nl-NL" dirty="0"/>
          </a:p>
          <a:p>
            <a:pPr marL="0" indent="0">
              <a:buNone/>
            </a:pPr>
            <a:r>
              <a:rPr lang="nl-NL" b="1" dirty="0" smtClean="0"/>
              <a:t>Hoeveel kcal levert 250 gram voer dan op?</a:t>
            </a:r>
            <a:r>
              <a:rPr lang="nl-NL" dirty="0" smtClean="0"/>
              <a:t/>
            </a:r>
            <a:br>
              <a:rPr lang="nl-NL" dirty="0" smtClean="0"/>
            </a:br>
            <a:r>
              <a:rPr lang="nl-NL" dirty="0" smtClean="0"/>
              <a:t>311,2*2,5=778 kcal</a:t>
            </a:r>
          </a:p>
          <a:p>
            <a:pPr marL="68580" indent="0">
              <a:buNone/>
            </a:pPr>
            <a:endParaRPr lang="nl-NL" dirty="0"/>
          </a:p>
          <a:p>
            <a:pPr marL="68580" indent="0">
              <a:buNone/>
            </a:pPr>
            <a:endParaRPr lang="nl-NL" dirty="0"/>
          </a:p>
        </p:txBody>
      </p:sp>
      <p:pic>
        <p:nvPicPr>
          <p:cNvPr id="4" name="Afbeelding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012545" y="4071697"/>
            <a:ext cx="4179455" cy="2786303"/>
          </a:xfrm>
          <a:prstGeom prst="rect">
            <a:avLst/>
          </a:prstGeom>
        </p:spPr>
      </p:pic>
    </p:spTree>
    <p:extLst>
      <p:ext uri="{BB962C8B-B14F-4D97-AF65-F5344CB8AC3E}">
        <p14:creationId xmlns:p14="http://schemas.microsoft.com/office/powerpoint/2010/main" val="25827640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nodeType="click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nodeType="click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nodeType="clickEffect">
                                  <p:stCondLst>
                                    <p:cond delay="0"/>
                                  </p:stCondLst>
                                  <p:childTnLst>
                                    <p:set>
                                      <p:cBhvr>
                                        <p:cTn id="2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nodeType="clickEffect">
                                  <p:stCondLst>
                                    <p:cond delay="0"/>
                                  </p:stCondLst>
                                  <p:childTnLst>
                                    <p:set>
                                      <p:cBhvr>
                                        <p:cTn id="2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nodeType="clickEffect">
                                  <p:stCondLst>
                                    <p:cond delay="0"/>
                                  </p:stCondLst>
                                  <p:childTnLst>
                                    <p:set>
                                      <p:cBhvr>
                                        <p:cTn id="3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838200" y="822325"/>
            <a:ext cx="10515600" cy="1325563"/>
          </a:xfrm>
        </p:spPr>
        <p:txBody>
          <a:bodyPr/>
          <a:lstStyle/>
          <a:p>
            <a:r>
              <a:rPr lang="nl-NL" b="1" dirty="0" smtClean="0">
                <a:solidFill>
                  <a:schemeClr val="tx2"/>
                </a:solidFill>
              </a:rPr>
              <a:t>Wat hebben we de vorige les gedaan?</a:t>
            </a:r>
            <a:endParaRPr lang="nl-NL" b="1" dirty="0">
              <a:solidFill>
                <a:schemeClr val="tx2"/>
              </a:solidFill>
            </a:endParaRPr>
          </a:p>
        </p:txBody>
      </p:sp>
      <p:sp>
        <p:nvSpPr>
          <p:cNvPr id="3" name="Tijdelijke aanduiding voor inhoud 2"/>
          <p:cNvSpPr>
            <a:spLocks noGrp="1"/>
          </p:cNvSpPr>
          <p:nvPr>
            <p:ph idx="1"/>
          </p:nvPr>
        </p:nvSpPr>
        <p:spPr>
          <a:xfrm>
            <a:off x="838200" y="1997075"/>
            <a:ext cx="10515600" cy="4351338"/>
          </a:xfrm>
        </p:spPr>
        <p:txBody>
          <a:bodyPr/>
          <a:lstStyle/>
          <a:p>
            <a:r>
              <a:rPr lang="nl-NL" dirty="0" smtClean="0"/>
              <a:t>Voedingsstoffen en Voersoorten (dierlijke-, plantaardige- en bijproducten)</a:t>
            </a:r>
          </a:p>
          <a:p>
            <a:r>
              <a:rPr lang="nl-NL" dirty="0" smtClean="0"/>
              <a:t>Rashonden afgerond</a:t>
            </a:r>
          </a:p>
          <a:p>
            <a:r>
              <a:rPr lang="nl-NL" dirty="0" smtClean="0"/>
              <a:t>Werken aan encyclopedie</a:t>
            </a:r>
          </a:p>
          <a:p>
            <a:endParaRPr lang="nl-NL" dirty="0"/>
          </a:p>
          <a:p>
            <a:pPr marL="457200" lvl="1" indent="0">
              <a:buNone/>
            </a:pPr>
            <a:endParaRPr lang="nl-NL" dirty="0" smtClean="0"/>
          </a:p>
        </p:txBody>
      </p:sp>
    </p:spTree>
    <p:extLst>
      <p:ext uri="{BB962C8B-B14F-4D97-AF65-F5344CB8AC3E}">
        <p14:creationId xmlns:p14="http://schemas.microsoft.com/office/powerpoint/2010/main" val="412900177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Ga nu eens zelf aan de slag!</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dirty="0" smtClean="0"/>
              <a:t>Maak de opdracht op Wikiwijs bij H4. </a:t>
            </a:r>
          </a:p>
          <a:p>
            <a:pPr marL="0" indent="0">
              <a:buNone/>
            </a:pPr>
            <a:endParaRPr lang="nl-NL" dirty="0"/>
          </a:p>
        </p:txBody>
      </p:sp>
    </p:spTree>
    <p:extLst>
      <p:ext uri="{BB962C8B-B14F-4D97-AF65-F5344CB8AC3E}">
        <p14:creationId xmlns:p14="http://schemas.microsoft.com/office/powerpoint/2010/main" val="4031791677"/>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361950" y="708025"/>
            <a:ext cx="10515600" cy="1325563"/>
          </a:xfrm>
        </p:spPr>
        <p:txBody>
          <a:bodyPr/>
          <a:lstStyle/>
          <a:p>
            <a:r>
              <a:rPr lang="nl-NL" b="1" dirty="0" smtClean="0">
                <a:solidFill>
                  <a:schemeClr val="tx2"/>
                </a:solidFill>
              </a:rPr>
              <a:t>Wat hebben we deze les geleerd?</a:t>
            </a:r>
            <a:endParaRPr lang="nl-NL" b="1" dirty="0">
              <a:solidFill>
                <a:schemeClr val="tx2"/>
              </a:solidFill>
            </a:endParaRPr>
          </a:p>
        </p:txBody>
      </p:sp>
      <p:sp>
        <p:nvSpPr>
          <p:cNvPr id="3" name="Tijdelijke aanduiding voor inhoud 2"/>
          <p:cNvSpPr>
            <a:spLocks noGrp="1"/>
          </p:cNvSpPr>
          <p:nvPr>
            <p:ph idx="1"/>
          </p:nvPr>
        </p:nvSpPr>
        <p:spPr/>
        <p:txBody>
          <a:bodyPr/>
          <a:lstStyle/>
          <a:p>
            <a:pPr marL="0" indent="0">
              <a:buNone/>
            </a:pPr>
            <a:r>
              <a:rPr lang="nl-NL" b="1" u="sng" dirty="0" smtClean="0"/>
              <a:t>Als het goed is ben je nu in staat om:</a:t>
            </a:r>
          </a:p>
          <a:p>
            <a:r>
              <a:rPr lang="nl-NL" dirty="0" smtClean="0"/>
              <a:t>De bepalende factoren voor de voerhoeveelheid van een dier te benoemen.</a:t>
            </a:r>
          </a:p>
          <a:p>
            <a:r>
              <a:rPr lang="nl-NL" dirty="0" smtClean="0"/>
              <a:t>De REB en DEB van een dier te berekenen.</a:t>
            </a:r>
          </a:p>
          <a:p>
            <a:r>
              <a:rPr lang="nl-NL" dirty="0" smtClean="0"/>
              <a:t>De hoeveelheid energie in de voeding te berekenen.</a:t>
            </a:r>
          </a:p>
          <a:p>
            <a:r>
              <a:rPr lang="nl-NL" dirty="0" smtClean="0"/>
              <a:t>De juiste voerhoeveelheid aan de hand van een voeretiket te berekenen. </a:t>
            </a:r>
          </a:p>
        </p:txBody>
      </p:sp>
    </p:spTree>
    <p:extLst>
      <p:ext uri="{BB962C8B-B14F-4D97-AF65-F5344CB8AC3E}">
        <p14:creationId xmlns:p14="http://schemas.microsoft.com/office/powerpoint/2010/main" val="2087492039"/>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Volgende week</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dirty="0" smtClean="0"/>
              <a:t>Huiswerk: </a:t>
            </a:r>
            <a:r>
              <a:rPr lang="nl-NL" dirty="0" smtClean="0"/>
              <a:t>Opdracht 1 en 2</a:t>
            </a:r>
          </a:p>
          <a:p>
            <a:r>
              <a:rPr lang="nl-NL" dirty="0" smtClean="0"/>
              <a:t>Volgende </a:t>
            </a:r>
            <a:r>
              <a:rPr lang="nl-NL" dirty="0" smtClean="0"/>
              <a:t>week: Opdracht nakijken</a:t>
            </a:r>
          </a:p>
          <a:p>
            <a:r>
              <a:rPr lang="nl-NL" dirty="0" smtClean="0"/>
              <a:t>Huiswerk: Leer de verschillen tussen de verschillende </a:t>
            </a:r>
            <a:r>
              <a:rPr lang="nl-NL" dirty="0" err="1" smtClean="0"/>
              <a:t>rasgroepen</a:t>
            </a:r>
            <a:r>
              <a:rPr lang="nl-NL" dirty="0"/>
              <a:t> </a:t>
            </a:r>
            <a:r>
              <a:rPr lang="nl-NL" dirty="0" smtClean="0"/>
              <a:t>en de hondenrassen</a:t>
            </a:r>
            <a:endParaRPr lang="nl-NL" dirty="0"/>
          </a:p>
        </p:txBody>
      </p:sp>
    </p:spTree>
    <p:extLst>
      <p:ext uri="{BB962C8B-B14F-4D97-AF65-F5344CB8AC3E}">
        <p14:creationId xmlns:p14="http://schemas.microsoft.com/office/powerpoint/2010/main" val="219338239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Leerdoelen van deze les</a:t>
            </a:r>
            <a:endParaRPr lang="nl-NL" b="1" dirty="0">
              <a:solidFill>
                <a:schemeClr val="tx2"/>
              </a:solidFill>
            </a:endParaRPr>
          </a:p>
        </p:txBody>
      </p:sp>
      <p:sp>
        <p:nvSpPr>
          <p:cNvPr id="4" name="Tijdelijke aanduiding voor inhoud 2"/>
          <p:cNvSpPr>
            <a:spLocks noGrp="1"/>
          </p:cNvSpPr>
          <p:nvPr>
            <p:ph idx="1"/>
          </p:nvPr>
        </p:nvSpPr>
        <p:spPr/>
        <p:txBody>
          <a:bodyPr/>
          <a:lstStyle/>
          <a:p>
            <a:pPr marL="0" indent="0">
              <a:buNone/>
            </a:pPr>
            <a:r>
              <a:rPr lang="nl-NL" b="1" dirty="0" smtClean="0"/>
              <a:t>Aan het einde van deze les kun je:</a:t>
            </a:r>
          </a:p>
          <a:p>
            <a:r>
              <a:rPr lang="nl-NL" dirty="0" smtClean="0"/>
              <a:t>De bepalende factoren voor de voerhoeveelheid van een dier benoemen.</a:t>
            </a:r>
          </a:p>
          <a:p>
            <a:r>
              <a:rPr lang="nl-NL" dirty="0" smtClean="0"/>
              <a:t>De REB en DEB van een dier berekenen.</a:t>
            </a:r>
          </a:p>
          <a:p>
            <a:r>
              <a:rPr lang="nl-NL" dirty="0" smtClean="0"/>
              <a:t>De hoeveelheid energie in de voeding berekenen.</a:t>
            </a:r>
          </a:p>
          <a:p>
            <a:r>
              <a:rPr lang="nl-NL" dirty="0" smtClean="0"/>
              <a:t>De juiste voerhoeveelheid aan de hand van een voeretiket berekenen. </a:t>
            </a:r>
          </a:p>
        </p:txBody>
      </p:sp>
    </p:spTree>
    <p:extLst>
      <p:ext uri="{BB962C8B-B14F-4D97-AF65-F5344CB8AC3E}">
        <p14:creationId xmlns:p14="http://schemas.microsoft.com/office/powerpoint/2010/main" val="24308721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dirty="0" smtClean="0"/>
              <a:t>Opdracht</a:t>
            </a:r>
            <a:endParaRPr lang="nl-NL" dirty="0"/>
          </a:p>
        </p:txBody>
      </p:sp>
      <p:sp>
        <p:nvSpPr>
          <p:cNvPr id="3" name="Tijdelijke aanduiding voor inhoud 2"/>
          <p:cNvSpPr>
            <a:spLocks noGrp="1"/>
          </p:cNvSpPr>
          <p:nvPr>
            <p:ph idx="1"/>
          </p:nvPr>
        </p:nvSpPr>
        <p:spPr/>
        <p:txBody>
          <a:bodyPr/>
          <a:lstStyle/>
          <a:p>
            <a:r>
              <a:rPr lang="nl-NL" dirty="0" smtClean="0"/>
              <a:t>Je krijgt 10 minuten de tijd om opdracht 1 en 2 te maken.</a:t>
            </a:r>
          </a:p>
          <a:p>
            <a:r>
              <a:rPr lang="nl-NL" dirty="0" smtClean="0"/>
              <a:t>Bespreek daarna de opdracht met je buurman/buurvrouw en vul aan waar nodig.</a:t>
            </a:r>
            <a:endParaRPr lang="nl-NL" dirty="0"/>
          </a:p>
        </p:txBody>
      </p:sp>
    </p:spTree>
    <p:extLst>
      <p:ext uri="{BB962C8B-B14F-4D97-AF65-F5344CB8AC3E}">
        <p14:creationId xmlns:p14="http://schemas.microsoft.com/office/powerpoint/2010/main" val="2576845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228600" y="784225"/>
            <a:ext cx="10515600" cy="1325563"/>
          </a:xfrm>
        </p:spPr>
        <p:txBody>
          <a:bodyPr>
            <a:normAutofit/>
          </a:bodyPr>
          <a:lstStyle/>
          <a:p>
            <a:r>
              <a:rPr lang="nl-NL" sz="4800" b="1" dirty="0" smtClean="0">
                <a:solidFill>
                  <a:schemeClr val="tx2"/>
                </a:solidFill>
              </a:rPr>
              <a:t>De juiste voer hoeveelheid?</a:t>
            </a:r>
            <a:endParaRPr lang="nl-NL" sz="4800" b="1" dirty="0">
              <a:solidFill>
                <a:schemeClr val="tx2"/>
              </a:solidFill>
            </a:endParaRPr>
          </a:p>
        </p:txBody>
      </p:sp>
      <p:pic>
        <p:nvPicPr>
          <p:cNvPr id="1026" name="Picture 2" descr="Afbeeldingsresultaat voor voer hond"/>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395503" y="1825625"/>
            <a:ext cx="9799548" cy="435133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6189601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jdelijke aanduiding voor inhoud 2"/>
          <p:cNvSpPr>
            <a:spLocks noGrp="1"/>
          </p:cNvSpPr>
          <p:nvPr>
            <p:ph idx="1"/>
          </p:nvPr>
        </p:nvSpPr>
        <p:spPr/>
        <p:txBody>
          <a:bodyPr/>
          <a:lstStyle/>
          <a:p>
            <a:pPr marL="0" indent="0">
              <a:buNone/>
            </a:pPr>
            <a:endParaRPr lang="nl-NL" dirty="0"/>
          </a:p>
          <a:p>
            <a:pPr marL="0" indent="0">
              <a:buNone/>
            </a:pPr>
            <a:endParaRPr lang="nl-NL" dirty="0" smtClean="0"/>
          </a:p>
          <a:p>
            <a:pPr marL="0" indent="0">
              <a:buNone/>
            </a:pPr>
            <a:endParaRPr lang="nl-NL" dirty="0"/>
          </a:p>
          <a:p>
            <a:pPr marL="0" indent="0">
              <a:buNone/>
            </a:pPr>
            <a:endParaRPr lang="nl-NL" dirty="0" smtClean="0"/>
          </a:p>
        </p:txBody>
      </p:sp>
      <p:graphicFrame>
        <p:nvGraphicFramePr>
          <p:cNvPr id="4" name="Diagram 3"/>
          <p:cNvGraphicFramePr/>
          <p:nvPr>
            <p:extLst>
              <p:ext uri="{D42A27DB-BD31-4B8C-83A1-F6EECF244321}">
                <p14:modId xmlns:p14="http://schemas.microsoft.com/office/powerpoint/2010/main" val="3619119983"/>
              </p:ext>
            </p:extLst>
          </p:nvPr>
        </p:nvGraphicFramePr>
        <p:xfrm>
          <a:off x="2032000" y="719666"/>
          <a:ext cx="8128000" cy="541866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5" name="Tekstvak 4"/>
          <p:cNvSpPr txBox="1"/>
          <p:nvPr/>
        </p:nvSpPr>
        <p:spPr>
          <a:xfrm>
            <a:off x="3187446" y="719666"/>
            <a:ext cx="3895344" cy="400110"/>
          </a:xfrm>
          <a:prstGeom prst="rect">
            <a:avLst/>
          </a:prstGeom>
          <a:noFill/>
          <a:ln w="28575">
            <a:solidFill>
              <a:schemeClr val="accent1"/>
            </a:solidFill>
          </a:ln>
        </p:spPr>
        <p:txBody>
          <a:bodyPr wrap="square" rtlCol="0">
            <a:spAutoFit/>
          </a:bodyPr>
          <a:lstStyle/>
          <a:p>
            <a:r>
              <a:rPr lang="nl-NL" sz="2000" dirty="0" smtClean="0"/>
              <a:t>Hoeveelheid energie in de voeding</a:t>
            </a:r>
            <a:endParaRPr lang="nl-NL" sz="2000" dirty="0"/>
          </a:p>
        </p:txBody>
      </p:sp>
      <p:cxnSp>
        <p:nvCxnSpPr>
          <p:cNvPr id="7" name="Rechte verbindingslijn met pijl 6"/>
          <p:cNvCxnSpPr/>
          <p:nvPr/>
        </p:nvCxnSpPr>
        <p:spPr>
          <a:xfrm flipH="1">
            <a:off x="4462272" y="1119776"/>
            <a:ext cx="292608" cy="56272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8" name="Tekstvak 7"/>
          <p:cNvSpPr txBox="1"/>
          <p:nvPr/>
        </p:nvSpPr>
        <p:spPr>
          <a:xfrm>
            <a:off x="264160" y="211834"/>
            <a:ext cx="2032000" cy="1015663"/>
          </a:xfrm>
          <a:prstGeom prst="rect">
            <a:avLst/>
          </a:prstGeom>
          <a:noFill/>
          <a:ln w="28575">
            <a:solidFill>
              <a:schemeClr val="accent1"/>
            </a:solidFill>
          </a:ln>
        </p:spPr>
        <p:txBody>
          <a:bodyPr wrap="square" rtlCol="0">
            <a:spAutoFit/>
          </a:bodyPr>
          <a:lstStyle/>
          <a:p>
            <a:r>
              <a:rPr lang="nl-NL" sz="2000" dirty="0" smtClean="0"/>
              <a:t>Hoeveelheid voedingsstoffen per gram voeding</a:t>
            </a:r>
            <a:endParaRPr lang="nl-NL" sz="2000" dirty="0"/>
          </a:p>
        </p:txBody>
      </p:sp>
      <p:cxnSp>
        <p:nvCxnSpPr>
          <p:cNvPr id="10" name="Rechte verbindingslijn met pijl 9"/>
          <p:cNvCxnSpPr/>
          <p:nvPr/>
        </p:nvCxnSpPr>
        <p:spPr>
          <a:xfrm>
            <a:off x="1609344" y="1246229"/>
            <a:ext cx="422656" cy="489100"/>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
        <p:nvSpPr>
          <p:cNvPr id="12" name="Tekstvak 11"/>
          <p:cNvSpPr txBox="1"/>
          <p:nvPr/>
        </p:nvSpPr>
        <p:spPr>
          <a:xfrm>
            <a:off x="132080" y="5605174"/>
            <a:ext cx="2032000" cy="400110"/>
          </a:xfrm>
          <a:prstGeom prst="rect">
            <a:avLst/>
          </a:prstGeom>
          <a:noFill/>
          <a:ln w="28575">
            <a:solidFill>
              <a:schemeClr val="accent1"/>
            </a:solidFill>
          </a:ln>
        </p:spPr>
        <p:txBody>
          <a:bodyPr wrap="square" rtlCol="0">
            <a:spAutoFit/>
          </a:bodyPr>
          <a:lstStyle/>
          <a:p>
            <a:r>
              <a:rPr lang="nl-NL" sz="2000" dirty="0" smtClean="0"/>
              <a:t>Leeftijd</a:t>
            </a:r>
            <a:endParaRPr lang="nl-NL" sz="2000" dirty="0"/>
          </a:p>
        </p:txBody>
      </p:sp>
      <p:sp>
        <p:nvSpPr>
          <p:cNvPr id="13" name="Tekstvak 12"/>
          <p:cNvSpPr txBox="1"/>
          <p:nvPr/>
        </p:nvSpPr>
        <p:spPr>
          <a:xfrm>
            <a:off x="2722880" y="6091147"/>
            <a:ext cx="2032000" cy="400110"/>
          </a:xfrm>
          <a:prstGeom prst="rect">
            <a:avLst/>
          </a:prstGeom>
          <a:noFill/>
          <a:ln w="28575">
            <a:solidFill>
              <a:schemeClr val="accent1"/>
            </a:solidFill>
          </a:ln>
        </p:spPr>
        <p:txBody>
          <a:bodyPr wrap="square" rtlCol="0">
            <a:spAutoFit/>
          </a:bodyPr>
          <a:lstStyle/>
          <a:p>
            <a:r>
              <a:rPr lang="nl-NL" sz="2000" dirty="0" smtClean="0"/>
              <a:t>Activiteit</a:t>
            </a:r>
            <a:endParaRPr lang="nl-NL" sz="2000" dirty="0"/>
          </a:p>
        </p:txBody>
      </p:sp>
      <p:sp>
        <p:nvSpPr>
          <p:cNvPr id="14" name="Tekstvak 13"/>
          <p:cNvSpPr txBox="1"/>
          <p:nvPr/>
        </p:nvSpPr>
        <p:spPr>
          <a:xfrm>
            <a:off x="5374640" y="5580088"/>
            <a:ext cx="2032000" cy="400110"/>
          </a:xfrm>
          <a:prstGeom prst="rect">
            <a:avLst/>
          </a:prstGeom>
          <a:noFill/>
          <a:ln w="28575">
            <a:solidFill>
              <a:schemeClr val="accent1"/>
            </a:solidFill>
          </a:ln>
        </p:spPr>
        <p:txBody>
          <a:bodyPr wrap="square" rtlCol="0">
            <a:spAutoFit/>
          </a:bodyPr>
          <a:lstStyle/>
          <a:p>
            <a:r>
              <a:rPr lang="nl-NL" sz="2000" dirty="0" smtClean="0"/>
              <a:t>Ziek of gezond</a:t>
            </a:r>
            <a:endParaRPr lang="nl-NL" sz="2000" dirty="0"/>
          </a:p>
        </p:txBody>
      </p:sp>
      <p:cxnSp>
        <p:nvCxnSpPr>
          <p:cNvPr id="16" name="Rechte verbindingslijn met pijl 15"/>
          <p:cNvCxnSpPr/>
          <p:nvPr/>
        </p:nvCxnSpPr>
        <p:spPr>
          <a:xfrm flipV="1">
            <a:off x="1609344" y="4791456"/>
            <a:ext cx="422656" cy="788632"/>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cxnSp>
        <p:nvCxnSpPr>
          <p:cNvPr id="18" name="Rechte verbindingslijn met pijl 17"/>
          <p:cNvCxnSpPr/>
          <p:nvPr/>
        </p:nvCxnSpPr>
        <p:spPr>
          <a:xfrm flipV="1">
            <a:off x="3785616" y="5385298"/>
            <a:ext cx="14224" cy="727440"/>
          </a:xfrm>
          <a:prstGeom prst="straightConnector1">
            <a:avLst/>
          </a:prstGeom>
          <a:ln w="28575">
            <a:solidFill>
              <a:schemeClr val="accent1"/>
            </a:solidFill>
            <a:tailEnd type="triangle"/>
          </a:ln>
        </p:spPr>
        <p:style>
          <a:lnRef idx="1">
            <a:schemeClr val="accent1"/>
          </a:lnRef>
          <a:fillRef idx="0">
            <a:schemeClr val="accent1"/>
          </a:fillRef>
          <a:effectRef idx="0">
            <a:schemeClr val="accent1"/>
          </a:effectRef>
          <a:fontRef idx="minor">
            <a:schemeClr val="tx1"/>
          </a:fontRef>
        </p:style>
      </p:cxnSp>
      <p:cxnSp>
        <p:nvCxnSpPr>
          <p:cNvPr id="23" name="Rechte verbindingslijn met pijl 22"/>
          <p:cNvCxnSpPr/>
          <p:nvPr/>
        </p:nvCxnSpPr>
        <p:spPr>
          <a:xfrm flipH="1" flipV="1">
            <a:off x="5374640" y="5010912"/>
            <a:ext cx="721360" cy="569176"/>
          </a:xfrm>
          <a:prstGeom prst="straightConnector1">
            <a:avLst/>
          </a:prstGeom>
          <a:ln w="28575">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706560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childTnLst>
                                </p:cTn>
                              </p:par>
                              <p:par>
                                <p:cTn id="7" presetID="1" presetClass="entr" presetSubtype="0" fill="hold" nodeType="withEffect">
                                  <p:stCondLst>
                                    <p:cond delay="0"/>
                                  </p:stCondLst>
                                  <p:childTnLst>
                                    <p:set>
                                      <p:cBhvr>
                                        <p:cTn id="8" dur="1" fill="hold">
                                          <p:stCondLst>
                                            <p:cond delay="0"/>
                                          </p:stCondLst>
                                        </p:cTn>
                                        <p:tgtEl>
                                          <p:spTgt spid="16"/>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13"/>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1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23"/>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4"/>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0" nodeType="clickEffect">
                                  <p:stCondLst>
                                    <p:cond delay="0"/>
                                  </p:stCondLst>
                                  <p:childTnLst>
                                    <p:set>
                                      <p:cBhvr>
                                        <p:cTn id="24" dur="1" fill="hold">
                                          <p:stCondLst>
                                            <p:cond delay="0"/>
                                          </p:stCondLst>
                                        </p:cTn>
                                        <p:tgtEl>
                                          <p:spTgt spid="8"/>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10"/>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gtEl>
                                        <p:attrNameLst>
                                          <p:attrName>style.visibility</p:attrName>
                                        </p:attrNameLst>
                                      </p:cBhvr>
                                      <p:to>
                                        <p:strVal val="visible"/>
                                      </p:to>
                                    </p:set>
                                  </p:childTnLst>
                                </p:cTn>
                              </p:par>
                              <p:par>
                                <p:cTn id="31" presetID="1" presetClass="entr" presetSubtype="0" fill="hold" nodeType="withEffect">
                                  <p:stCondLst>
                                    <p:cond delay="0"/>
                                  </p:stCondLst>
                                  <p:childTnLst>
                                    <p:set>
                                      <p:cBhvr>
                                        <p:cTn id="32"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8"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Voedingsstoffen &lt;&gt; </a:t>
            </a:r>
            <a:br>
              <a:rPr lang="nl-NL" b="1" dirty="0" smtClean="0">
                <a:solidFill>
                  <a:schemeClr val="tx2"/>
                </a:solidFill>
              </a:rPr>
            </a:br>
            <a:r>
              <a:rPr lang="nl-NL" b="1" dirty="0" smtClean="0">
                <a:solidFill>
                  <a:schemeClr val="tx2"/>
                </a:solidFill>
              </a:rPr>
              <a:t>voedingshoeveelheid</a:t>
            </a:r>
            <a:endParaRPr lang="nl-NL" b="1" dirty="0">
              <a:solidFill>
                <a:schemeClr val="tx2"/>
              </a:solidFill>
            </a:endParaRPr>
          </a:p>
        </p:txBody>
      </p:sp>
      <p:pic>
        <p:nvPicPr>
          <p:cNvPr id="4" name="Afbeelding 3"/>
          <p:cNvPicPr>
            <a:picLocks noChangeAspect="1"/>
          </p:cNvPicPr>
          <p:nvPr/>
        </p:nvPicPr>
        <p:blipFill>
          <a:blip r:embed="rId2"/>
          <a:stretch>
            <a:fillRect/>
          </a:stretch>
        </p:blipFill>
        <p:spPr>
          <a:xfrm>
            <a:off x="1002793" y="1690688"/>
            <a:ext cx="5821392" cy="3262661"/>
          </a:xfrm>
          <a:prstGeom prst="rect">
            <a:avLst/>
          </a:prstGeom>
        </p:spPr>
      </p:pic>
      <p:sp>
        <p:nvSpPr>
          <p:cNvPr id="3" name="Tijdelijke aanduiding voor inhoud 2"/>
          <p:cNvSpPr>
            <a:spLocks noGrp="1"/>
          </p:cNvSpPr>
          <p:nvPr>
            <p:ph idx="1"/>
          </p:nvPr>
        </p:nvSpPr>
        <p:spPr>
          <a:xfrm>
            <a:off x="838200" y="1825625"/>
            <a:ext cx="11049000" cy="4812920"/>
          </a:xfrm>
        </p:spPr>
        <p:txBody>
          <a:bodyPr>
            <a:normAutofit fontScale="92500" lnSpcReduction="20000"/>
          </a:bodyPr>
          <a:lstStyle/>
          <a:p>
            <a:r>
              <a:rPr lang="nl-NL" dirty="0"/>
              <a:t>6 verschillende voedingsstoffen:</a:t>
            </a:r>
          </a:p>
          <a:p>
            <a:pPr marL="0" indent="0">
              <a:buNone/>
            </a:pPr>
            <a:endParaRPr lang="nl-NL" dirty="0"/>
          </a:p>
          <a:p>
            <a:pPr marL="0" indent="0">
              <a:buNone/>
            </a:pPr>
            <a:endParaRPr lang="nl-NL" dirty="0"/>
          </a:p>
          <a:p>
            <a:endParaRPr lang="nl-NL" dirty="0"/>
          </a:p>
          <a:p>
            <a:pPr marL="0" indent="0">
              <a:buNone/>
            </a:pPr>
            <a:endParaRPr lang="nl-NL" dirty="0"/>
          </a:p>
          <a:p>
            <a:pPr marL="0" indent="0">
              <a:buNone/>
            </a:pPr>
            <a:endParaRPr lang="nl-NL" dirty="0"/>
          </a:p>
          <a:p>
            <a:pPr marL="0" indent="0">
              <a:buNone/>
            </a:pPr>
            <a:endParaRPr lang="nl-NL" dirty="0"/>
          </a:p>
          <a:p>
            <a:r>
              <a:rPr lang="nl-NL" dirty="0"/>
              <a:t>Voedingsvezels = onbruikbare bestanddeel van voedsel</a:t>
            </a:r>
          </a:p>
          <a:p>
            <a:r>
              <a:rPr lang="nl-NL" dirty="0" smtClean="0"/>
              <a:t>Eiwitten: Een hoge </a:t>
            </a:r>
            <a:r>
              <a:rPr lang="nl-NL" b="1" dirty="0" smtClean="0"/>
              <a:t>biologische waarde </a:t>
            </a:r>
            <a:r>
              <a:rPr lang="nl-NL" dirty="0" smtClean="0"/>
              <a:t>betekent dat de gebruikte eiwitten essentiële onderdelen (aminozuren) bevatten in hoeveelheden die zo goed mogelijk aansluiten bij de behoefte van het dier en waarvan het grootste deel goed verteerd wordt. </a:t>
            </a:r>
            <a:endParaRPr lang="nl-NL" dirty="0"/>
          </a:p>
        </p:txBody>
      </p:sp>
    </p:spTree>
    <p:extLst>
      <p:ext uri="{BB962C8B-B14F-4D97-AF65-F5344CB8AC3E}">
        <p14:creationId xmlns:p14="http://schemas.microsoft.com/office/powerpoint/2010/main" val="346290458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a:xfrm>
            <a:off x="584018" y="474317"/>
            <a:ext cx="7024744" cy="1143000"/>
          </a:xfrm>
        </p:spPr>
        <p:txBody>
          <a:bodyPr/>
          <a:lstStyle/>
          <a:p>
            <a:r>
              <a:rPr lang="nl-NL" b="1" dirty="0" smtClean="0">
                <a:solidFill>
                  <a:schemeClr val="tx2"/>
                </a:solidFill>
              </a:rPr>
              <a:t>Energie</a:t>
            </a:r>
            <a:endParaRPr lang="nl-NL" b="1" dirty="0">
              <a:solidFill>
                <a:schemeClr val="tx2"/>
              </a:solidFill>
            </a:endParaRPr>
          </a:p>
        </p:txBody>
      </p:sp>
      <p:sp>
        <p:nvSpPr>
          <p:cNvPr id="3" name="Tijdelijke aanduiding voor inhoud 2"/>
          <p:cNvSpPr>
            <a:spLocks noGrp="1"/>
          </p:cNvSpPr>
          <p:nvPr>
            <p:ph idx="1"/>
          </p:nvPr>
        </p:nvSpPr>
        <p:spPr>
          <a:xfrm>
            <a:off x="707731" y="1917763"/>
            <a:ext cx="10552452" cy="4195654"/>
          </a:xfrm>
        </p:spPr>
        <p:txBody>
          <a:bodyPr>
            <a:normAutofit/>
          </a:bodyPr>
          <a:lstStyle/>
          <a:p>
            <a:r>
              <a:rPr lang="nl-NL" dirty="0" smtClean="0"/>
              <a:t>Wat bepaald de hoeveelheid energie in het voer?</a:t>
            </a:r>
          </a:p>
          <a:p>
            <a:r>
              <a:rPr lang="nl-NL" dirty="0" smtClean="0"/>
              <a:t>Energie in voer: Vetten, eiwitten en koolhydraten</a:t>
            </a:r>
          </a:p>
          <a:p>
            <a:r>
              <a:rPr lang="nl-NL" dirty="0" smtClean="0"/>
              <a:t>Energie behoefte verschilt per dier?</a:t>
            </a:r>
          </a:p>
          <a:p>
            <a:pPr marL="0" indent="0">
              <a:buNone/>
            </a:pPr>
            <a:r>
              <a:rPr lang="nl-NL" dirty="0" smtClean="0"/>
              <a:t>	- leeftijd (opgroeiend of geriatrisch)</a:t>
            </a:r>
          </a:p>
          <a:p>
            <a:pPr marL="0" indent="0">
              <a:buNone/>
            </a:pPr>
            <a:r>
              <a:rPr lang="nl-NL" dirty="0"/>
              <a:t>	</a:t>
            </a:r>
            <a:r>
              <a:rPr lang="nl-NL" dirty="0" smtClean="0"/>
              <a:t>- gecastreerd of </a:t>
            </a:r>
            <a:r>
              <a:rPr lang="nl-NL" dirty="0" err="1" smtClean="0"/>
              <a:t>ongecastreerd</a:t>
            </a:r>
            <a:endParaRPr lang="nl-NL" dirty="0" smtClean="0"/>
          </a:p>
          <a:p>
            <a:pPr marL="0" indent="0">
              <a:buNone/>
            </a:pPr>
            <a:r>
              <a:rPr lang="nl-NL" dirty="0"/>
              <a:t>	</a:t>
            </a:r>
            <a:r>
              <a:rPr lang="nl-NL" dirty="0" smtClean="0"/>
              <a:t>- drachtig of zogend</a:t>
            </a:r>
          </a:p>
          <a:p>
            <a:pPr marL="0" indent="0">
              <a:buNone/>
            </a:pPr>
            <a:r>
              <a:rPr lang="nl-NL" dirty="0"/>
              <a:t>	</a:t>
            </a:r>
            <a:r>
              <a:rPr lang="nl-NL" dirty="0" smtClean="0"/>
              <a:t>- actief of niet actief</a:t>
            </a:r>
          </a:p>
          <a:p>
            <a:pPr marL="0" indent="0">
              <a:buNone/>
            </a:pPr>
            <a:r>
              <a:rPr lang="nl-NL" dirty="0"/>
              <a:t>	</a:t>
            </a:r>
            <a:r>
              <a:rPr lang="nl-NL" dirty="0" smtClean="0"/>
              <a:t>- ziek of herstellend</a:t>
            </a:r>
          </a:p>
        </p:txBody>
      </p:sp>
    </p:spTree>
    <p:extLst>
      <p:ext uri="{BB962C8B-B14F-4D97-AF65-F5344CB8AC3E}">
        <p14:creationId xmlns:p14="http://schemas.microsoft.com/office/powerpoint/2010/main" val="3385833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par>
                                <p:cTn id="19" presetID="1" presetClass="entr" presetSubtype="0" fill="hold" nodeType="with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par>
                                <p:cTn id="23" presetID="1" presetClass="entr" presetSubtype="0" fill="hold" nodeType="withEffect">
                                  <p:stCondLst>
                                    <p:cond delay="0"/>
                                  </p:stCondLst>
                                  <p:childTnLst>
                                    <p:set>
                                      <p:cBhvr>
                                        <p:cTn id="24" dur="1" fill="hold">
                                          <p:stCondLst>
                                            <p:cond delay="0"/>
                                          </p:stCondLst>
                                        </p:cTn>
                                        <p:tgtEl>
                                          <p:spTgt spid="3">
                                            <p:txEl>
                                              <p:pRg st="6" end="6"/>
                                            </p:txEl>
                                          </p:spTgt>
                                        </p:tgtEl>
                                        <p:attrNameLst>
                                          <p:attrName>style.visibility</p:attrName>
                                        </p:attrNameLst>
                                      </p:cBhvr>
                                      <p:to>
                                        <p:strVal val="visible"/>
                                      </p:to>
                                    </p:set>
                                  </p:childTnLst>
                                </p:cTn>
                              </p:par>
                              <p:par>
                                <p:cTn id="25" presetID="1" presetClass="entr" presetSubtype="0" fill="hold" nodeType="withEffect">
                                  <p:stCondLst>
                                    <p:cond delay="0"/>
                                  </p:stCondLst>
                                  <p:childTnLst>
                                    <p:set>
                                      <p:cBhvr>
                                        <p:cTn id="26"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b="1" dirty="0" smtClean="0">
                <a:solidFill>
                  <a:schemeClr val="tx2"/>
                </a:solidFill>
              </a:rPr>
              <a:t>Belangrijke definities</a:t>
            </a:r>
            <a:endParaRPr lang="nl-NL" b="1" dirty="0">
              <a:solidFill>
                <a:schemeClr val="tx2"/>
              </a:solidFill>
            </a:endParaRPr>
          </a:p>
        </p:txBody>
      </p:sp>
      <p:sp>
        <p:nvSpPr>
          <p:cNvPr id="3" name="Tijdelijke aanduiding voor inhoud 2"/>
          <p:cNvSpPr>
            <a:spLocks noGrp="1"/>
          </p:cNvSpPr>
          <p:nvPr>
            <p:ph idx="1"/>
          </p:nvPr>
        </p:nvSpPr>
        <p:spPr/>
        <p:txBody>
          <a:bodyPr/>
          <a:lstStyle/>
          <a:p>
            <a:r>
              <a:rPr lang="nl-NL" b="1" dirty="0" smtClean="0"/>
              <a:t>REB = Rust(</a:t>
            </a:r>
            <a:r>
              <a:rPr lang="nl-NL" b="1" dirty="0" err="1" smtClean="0"/>
              <a:t>stofwisselings</a:t>
            </a:r>
            <a:r>
              <a:rPr lang="nl-NL" b="1" dirty="0" smtClean="0"/>
              <a:t>) Energiebehoefte</a:t>
            </a:r>
            <a:r>
              <a:rPr lang="nl-NL" dirty="0" smtClean="0"/>
              <a:t/>
            </a:r>
            <a:br>
              <a:rPr lang="nl-NL" dirty="0" smtClean="0"/>
            </a:br>
            <a:r>
              <a:rPr lang="nl-NL" dirty="0" err="1" smtClean="0"/>
              <a:t>Energiebehoefte</a:t>
            </a:r>
            <a:r>
              <a:rPr lang="nl-NL" dirty="0" smtClean="0"/>
              <a:t> voor een normaal gevoed dier in rust in een </a:t>
            </a:r>
            <a:r>
              <a:rPr lang="nl-NL" dirty="0" err="1" smtClean="0"/>
              <a:t>thermoneutrale</a:t>
            </a:r>
            <a:r>
              <a:rPr lang="nl-NL" dirty="0" smtClean="0"/>
              <a:t> omgeving. Omvat de uitgegeven energie voor herstel na lichamelijke activiteit en voeden. REB wordt per dag gemeten. </a:t>
            </a:r>
          </a:p>
          <a:p>
            <a:endParaRPr lang="nl-NL" dirty="0"/>
          </a:p>
          <a:p>
            <a:r>
              <a:rPr lang="nl-NL" b="1" dirty="0" smtClean="0"/>
              <a:t>DEB = Dagelijkse Energiebehoefte</a:t>
            </a:r>
            <a:r>
              <a:rPr lang="nl-NL" dirty="0" smtClean="0"/>
              <a:t/>
            </a:r>
            <a:br>
              <a:rPr lang="nl-NL" dirty="0" smtClean="0"/>
            </a:br>
            <a:r>
              <a:rPr lang="nl-NL" dirty="0" smtClean="0"/>
              <a:t>Gemiddeld dagelijks energieverbruik van een willekeurig dier, </a:t>
            </a:r>
            <a:r>
              <a:rPr lang="nl-NL" u="sng" dirty="0" smtClean="0"/>
              <a:t>afhankelijk van de levensfase en activiteit</a:t>
            </a:r>
            <a:r>
              <a:rPr lang="nl-NL" dirty="0" smtClean="0"/>
              <a:t>. Omvat de activiteit die noodzakelijk is voor arbeid, dracht, lactatie en groei. DEB wordt ook per dag gemeten. </a:t>
            </a:r>
            <a:endParaRPr lang="nl-NL" dirty="0"/>
          </a:p>
        </p:txBody>
      </p:sp>
    </p:spTree>
    <p:extLst>
      <p:ext uri="{BB962C8B-B14F-4D97-AF65-F5344CB8AC3E}">
        <p14:creationId xmlns:p14="http://schemas.microsoft.com/office/powerpoint/2010/main" val="8738143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Kantoorthema">
  <a:themeElements>
    <a:clrScheme name="Kantoor">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toor">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toor">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942</TotalTime>
  <Words>672</Words>
  <Application>Microsoft Office PowerPoint</Application>
  <PresentationFormat>Breedbeeld</PresentationFormat>
  <Paragraphs>120</Paragraphs>
  <Slides>22</Slides>
  <Notes>9</Notes>
  <HiddenSlides>0</HiddenSlides>
  <MMClips>0</MMClips>
  <ScaleCrop>false</ScaleCrop>
  <HeadingPairs>
    <vt:vector size="6" baseType="variant">
      <vt:variant>
        <vt:lpstr>Gebruikte lettertypen</vt:lpstr>
      </vt:variant>
      <vt:variant>
        <vt:i4>4</vt:i4>
      </vt:variant>
      <vt:variant>
        <vt:lpstr>Thema</vt:lpstr>
      </vt:variant>
      <vt:variant>
        <vt:i4>1</vt:i4>
      </vt:variant>
      <vt:variant>
        <vt:lpstr>Diatitels</vt:lpstr>
      </vt:variant>
      <vt:variant>
        <vt:i4>22</vt:i4>
      </vt:variant>
    </vt:vector>
  </HeadingPairs>
  <TitlesOfParts>
    <vt:vector size="27" baseType="lpstr">
      <vt:lpstr>Arial</vt:lpstr>
      <vt:lpstr>Calibri</vt:lpstr>
      <vt:lpstr>Calibri Light</vt:lpstr>
      <vt:lpstr>Wingdings</vt:lpstr>
      <vt:lpstr>Kantoorthema</vt:lpstr>
      <vt:lpstr>Voeren en Verzorgen</vt:lpstr>
      <vt:lpstr>Wat hebben we de vorige les gedaan?</vt:lpstr>
      <vt:lpstr>Leerdoelen van deze les</vt:lpstr>
      <vt:lpstr>Opdracht</vt:lpstr>
      <vt:lpstr>De juiste voer hoeveelheid?</vt:lpstr>
      <vt:lpstr>PowerPoint-presentatie</vt:lpstr>
      <vt:lpstr>Voedingsstoffen &lt;&gt;  voedingshoeveelheid</vt:lpstr>
      <vt:lpstr>Energie</vt:lpstr>
      <vt:lpstr>Belangrijke definities</vt:lpstr>
      <vt:lpstr>Bruto – Energie (BE) Metaboliseerbare Energie (ME) Netto Energie (NE)</vt:lpstr>
      <vt:lpstr>Metaboliseerbare energie (ME)</vt:lpstr>
      <vt:lpstr>Berekenen energiebehoefte</vt:lpstr>
      <vt:lpstr>PowerPoint-presentatie</vt:lpstr>
      <vt:lpstr>Even oefenen!</vt:lpstr>
      <vt:lpstr>Hoeveelheid energie  in het voer</vt:lpstr>
      <vt:lpstr>PowerPoint-presentatie</vt:lpstr>
      <vt:lpstr>Voeding analyseren</vt:lpstr>
      <vt:lpstr>PowerPoint-presentatie</vt:lpstr>
      <vt:lpstr>Even oefenen</vt:lpstr>
      <vt:lpstr>Ga nu eens zelf aan de slag!</vt:lpstr>
      <vt:lpstr>Wat hebben we deze les geleerd?</vt:lpstr>
      <vt:lpstr>Volgende week</vt:lpstr>
    </vt:vector>
  </TitlesOfParts>
  <Company>AOC Oost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 juiste voer hoeveelheid?</dc:title>
  <dc:creator>Yorike van der Weijden</dc:creator>
  <cp:lastModifiedBy>Helanie Wikkerink - Aalders</cp:lastModifiedBy>
  <cp:revision>29</cp:revision>
  <dcterms:created xsi:type="dcterms:W3CDTF">2017-09-18T07:59:43Z</dcterms:created>
  <dcterms:modified xsi:type="dcterms:W3CDTF">2019-09-30T11:51:35Z</dcterms:modified>
</cp:coreProperties>
</file>